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12"/>
  </p:notesMasterIdLst>
  <p:sldIdLst>
    <p:sldId id="257" r:id="rId2"/>
    <p:sldId id="258" r:id="rId3"/>
    <p:sldId id="500" r:id="rId4"/>
    <p:sldId id="390" r:id="rId5"/>
    <p:sldId id="527" r:id="rId6"/>
    <p:sldId id="397" r:id="rId7"/>
    <p:sldId id="399" r:id="rId8"/>
    <p:sldId id="400" r:id="rId9"/>
    <p:sldId id="402" r:id="rId10"/>
    <p:sldId id="403" r:id="rId11"/>
    <p:sldId id="404" r:id="rId12"/>
    <p:sldId id="405" r:id="rId13"/>
    <p:sldId id="406" r:id="rId14"/>
    <p:sldId id="408" r:id="rId15"/>
    <p:sldId id="409" r:id="rId16"/>
    <p:sldId id="410" r:id="rId17"/>
    <p:sldId id="411" r:id="rId18"/>
    <p:sldId id="414" r:id="rId19"/>
    <p:sldId id="417" r:id="rId20"/>
    <p:sldId id="418" r:id="rId21"/>
    <p:sldId id="419" r:id="rId22"/>
    <p:sldId id="430" r:id="rId23"/>
    <p:sldId id="436" r:id="rId24"/>
    <p:sldId id="440" r:id="rId25"/>
    <p:sldId id="324" r:id="rId26"/>
    <p:sldId id="460" r:id="rId27"/>
    <p:sldId id="330" r:id="rId28"/>
    <p:sldId id="499" r:id="rId29"/>
    <p:sldId id="259" r:id="rId30"/>
    <p:sldId id="270" r:id="rId31"/>
    <p:sldId id="260" r:id="rId32"/>
    <p:sldId id="261" r:id="rId33"/>
    <p:sldId id="262" r:id="rId34"/>
    <p:sldId id="263" r:id="rId35"/>
    <p:sldId id="264" r:id="rId36"/>
    <p:sldId id="265" r:id="rId37"/>
    <p:sldId id="266" r:id="rId38"/>
    <p:sldId id="267" r:id="rId39"/>
    <p:sldId id="268" r:id="rId40"/>
    <p:sldId id="269" r:id="rId41"/>
    <p:sldId id="501" r:id="rId42"/>
    <p:sldId id="507" r:id="rId43"/>
    <p:sldId id="297" r:id="rId44"/>
    <p:sldId id="283" r:id="rId45"/>
    <p:sldId id="554" r:id="rId46"/>
    <p:sldId id="510" r:id="rId47"/>
    <p:sldId id="285" r:id="rId48"/>
    <p:sldId id="511" r:id="rId49"/>
    <p:sldId id="286" r:id="rId50"/>
    <p:sldId id="555" r:id="rId51"/>
    <p:sldId id="288" r:id="rId52"/>
    <p:sldId id="289" r:id="rId53"/>
    <p:sldId id="292" r:id="rId54"/>
    <p:sldId id="293" r:id="rId55"/>
    <p:sldId id="274" r:id="rId56"/>
    <p:sldId id="276" r:id="rId57"/>
    <p:sldId id="502" r:id="rId58"/>
    <p:sldId id="379" r:id="rId59"/>
    <p:sldId id="380" r:id="rId60"/>
    <p:sldId id="383" r:id="rId61"/>
    <p:sldId id="552" r:id="rId62"/>
    <p:sldId id="273" r:id="rId63"/>
    <p:sldId id="553" r:id="rId64"/>
    <p:sldId id="536" r:id="rId65"/>
    <p:sldId id="537" r:id="rId66"/>
    <p:sldId id="279" r:id="rId67"/>
    <p:sldId id="291" r:id="rId68"/>
    <p:sldId id="539" r:id="rId69"/>
    <p:sldId id="504" r:id="rId70"/>
    <p:sldId id="281" r:id="rId71"/>
    <p:sldId id="362" r:id="rId72"/>
    <p:sldId id="290" r:id="rId73"/>
    <p:sldId id="514" r:id="rId74"/>
    <p:sldId id="525" r:id="rId75"/>
    <p:sldId id="398" r:id="rId76"/>
    <p:sldId id="526" r:id="rId77"/>
    <p:sldId id="524" r:id="rId78"/>
    <p:sldId id="395" r:id="rId79"/>
    <p:sldId id="391" r:id="rId80"/>
    <p:sldId id="523" r:id="rId81"/>
    <p:sldId id="392" r:id="rId82"/>
    <p:sldId id="396" r:id="rId83"/>
    <p:sldId id="529" r:id="rId84"/>
    <p:sldId id="531" r:id="rId85"/>
    <p:sldId id="287" r:id="rId86"/>
    <p:sldId id="532" r:id="rId87"/>
    <p:sldId id="533" r:id="rId88"/>
    <p:sldId id="534" r:id="rId89"/>
    <p:sldId id="535" r:id="rId90"/>
    <p:sldId id="540" r:id="rId91"/>
    <p:sldId id="515" r:id="rId92"/>
    <p:sldId id="516" r:id="rId93"/>
    <p:sldId id="387" r:id="rId94"/>
    <p:sldId id="388" r:id="rId95"/>
    <p:sldId id="389" r:id="rId96"/>
    <p:sldId id="517" r:id="rId97"/>
    <p:sldId id="505" r:id="rId98"/>
    <p:sldId id="542" r:id="rId99"/>
    <p:sldId id="543" r:id="rId100"/>
    <p:sldId id="544" r:id="rId101"/>
    <p:sldId id="545" r:id="rId102"/>
    <p:sldId id="546" r:id="rId103"/>
    <p:sldId id="506" r:id="rId104"/>
    <p:sldId id="547" r:id="rId105"/>
    <p:sldId id="548" r:id="rId106"/>
    <p:sldId id="549" r:id="rId107"/>
    <p:sldId id="393" r:id="rId108"/>
    <p:sldId id="277" r:id="rId109"/>
    <p:sldId id="278" r:id="rId110"/>
    <p:sldId id="498" r:id="rId111"/>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14" d="100"/>
          <a:sy n="114" d="100"/>
        </p:scale>
        <p:origin x="144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11699" cy="463407"/>
          </a:xfrm>
          <a:prstGeom prst="rect">
            <a:avLst/>
          </a:prstGeom>
        </p:spPr>
        <p:txBody>
          <a:bodyPr vert="horz" lIns="91984" tIns="45993" rIns="91984" bIns="45993" rtlCol="0"/>
          <a:lstStyle>
            <a:lvl1pPr algn="l">
              <a:defRPr sz="1200"/>
            </a:lvl1pPr>
          </a:lstStyle>
          <a:p>
            <a:endParaRPr lang="en-US" dirty="0"/>
          </a:p>
        </p:txBody>
      </p:sp>
      <p:sp>
        <p:nvSpPr>
          <p:cNvPr id="3" name="Date Placeholder 2"/>
          <p:cNvSpPr>
            <a:spLocks noGrp="1"/>
          </p:cNvSpPr>
          <p:nvPr>
            <p:ph type="dt" idx="1"/>
          </p:nvPr>
        </p:nvSpPr>
        <p:spPr>
          <a:xfrm>
            <a:off x="3936769" y="1"/>
            <a:ext cx="3011699" cy="463407"/>
          </a:xfrm>
          <a:prstGeom prst="rect">
            <a:avLst/>
          </a:prstGeom>
        </p:spPr>
        <p:txBody>
          <a:bodyPr vert="horz" lIns="91984" tIns="45993" rIns="91984" bIns="45993" rtlCol="0"/>
          <a:lstStyle>
            <a:lvl1pPr algn="r">
              <a:defRPr sz="1200"/>
            </a:lvl1pPr>
          </a:lstStyle>
          <a:p>
            <a:fld id="{3C603445-61C8-4538-A709-99349969FE67}" type="datetimeFigureOut">
              <a:rPr lang="en-US" smtClean="0"/>
              <a:t>3/15/2021</a:t>
            </a:fld>
            <a:endParaRPr lang="en-US" dirty="0"/>
          </a:p>
        </p:txBody>
      </p:sp>
      <p:sp>
        <p:nvSpPr>
          <p:cNvPr id="4" name="Slide Image Placeholder 3"/>
          <p:cNvSpPr>
            <a:spLocks noGrp="1" noRot="1" noChangeAspect="1"/>
          </p:cNvSpPr>
          <p:nvPr>
            <p:ph type="sldImg" idx="2"/>
          </p:nvPr>
        </p:nvSpPr>
        <p:spPr>
          <a:xfrm>
            <a:off x="1398588" y="1155700"/>
            <a:ext cx="4152900" cy="3116263"/>
          </a:xfrm>
          <a:prstGeom prst="rect">
            <a:avLst/>
          </a:prstGeom>
          <a:noFill/>
          <a:ln w="12700">
            <a:solidFill>
              <a:prstClr val="black"/>
            </a:solidFill>
          </a:ln>
        </p:spPr>
        <p:txBody>
          <a:bodyPr vert="horz" lIns="91984" tIns="45993" rIns="91984" bIns="45993" rtlCol="0" anchor="ctr"/>
          <a:lstStyle/>
          <a:p>
            <a:endParaRPr lang="en-US" dirty="0"/>
          </a:p>
        </p:txBody>
      </p:sp>
      <p:sp>
        <p:nvSpPr>
          <p:cNvPr id="5" name="Notes Placeholder 4"/>
          <p:cNvSpPr>
            <a:spLocks noGrp="1"/>
          </p:cNvSpPr>
          <p:nvPr>
            <p:ph type="body" sz="quarter" idx="3"/>
          </p:nvPr>
        </p:nvSpPr>
        <p:spPr>
          <a:xfrm>
            <a:off x="695008" y="4444862"/>
            <a:ext cx="5560060" cy="3636705"/>
          </a:xfrm>
          <a:prstGeom prst="rect">
            <a:avLst/>
          </a:prstGeom>
        </p:spPr>
        <p:txBody>
          <a:bodyPr vert="horz" lIns="91984" tIns="45993" rIns="91984" bIns="4599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69"/>
            <a:ext cx="3011699" cy="463406"/>
          </a:xfrm>
          <a:prstGeom prst="rect">
            <a:avLst/>
          </a:prstGeom>
        </p:spPr>
        <p:txBody>
          <a:bodyPr vert="horz" lIns="91984" tIns="45993" rIns="91984" bIns="4599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9" y="8772669"/>
            <a:ext cx="3011699" cy="463406"/>
          </a:xfrm>
          <a:prstGeom prst="rect">
            <a:avLst/>
          </a:prstGeom>
        </p:spPr>
        <p:txBody>
          <a:bodyPr vert="horz" lIns="91984" tIns="45993" rIns="91984" bIns="45993" rtlCol="0" anchor="b"/>
          <a:lstStyle>
            <a:lvl1pPr algn="r">
              <a:defRPr sz="1200"/>
            </a:lvl1pPr>
          </a:lstStyle>
          <a:p>
            <a:fld id="{C3310A03-8C32-4D7F-AC36-80A9C56FEE65}" type="slidenum">
              <a:rPr lang="en-US" smtClean="0"/>
              <a:t>‹#›</a:t>
            </a:fld>
            <a:endParaRPr lang="en-US" dirty="0"/>
          </a:p>
        </p:txBody>
      </p:sp>
    </p:spTree>
    <p:extLst>
      <p:ext uri="{BB962C8B-B14F-4D97-AF65-F5344CB8AC3E}">
        <p14:creationId xmlns:p14="http://schemas.microsoft.com/office/powerpoint/2010/main" val="3064302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9847">
              <a:defRPr/>
            </a:pPr>
            <a:fld id="{211F6FCC-0D49-4E3A-9FF8-262A002ADA26}" type="slidenum">
              <a:rPr lang="en-US">
                <a:solidFill>
                  <a:prstClr val="black"/>
                </a:solidFill>
                <a:latin typeface="Calibri"/>
              </a:rPr>
              <a:pPr defTabSz="919847">
                <a:defRPr/>
              </a:pPr>
              <a:t>1</a:t>
            </a:fld>
            <a:endParaRPr lang="en-US" dirty="0">
              <a:solidFill>
                <a:prstClr val="black"/>
              </a:solidFill>
              <a:latin typeface="Calibri"/>
            </a:endParaRPr>
          </a:p>
        </p:txBody>
      </p:sp>
      <p:sp>
        <p:nvSpPr>
          <p:cNvPr id="5" name="Date Placeholder 4"/>
          <p:cNvSpPr>
            <a:spLocks noGrp="1"/>
          </p:cNvSpPr>
          <p:nvPr>
            <p:ph type="dt" idx="11"/>
          </p:nvPr>
        </p:nvSpPr>
        <p:spPr/>
        <p:txBody>
          <a:bodyPr/>
          <a:lstStyle/>
          <a:p>
            <a:pPr defTabSz="919847">
              <a:defRPr/>
            </a:pPr>
            <a:endParaRPr lang="en-US" dirty="0">
              <a:solidFill>
                <a:prstClr val="black"/>
              </a:solidFill>
              <a:latin typeface="Calibri"/>
            </a:endParaRPr>
          </a:p>
        </p:txBody>
      </p:sp>
    </p:spTree>
    <p:extLst>
      <p:ext uri="{BB962C8B-B14F-4D97-AF65-F5344CB8AC3E}">
        <p14:creationId xmlns:p14="http://schemas.microsoft.com/office/powerpoint/2010/main" val="26487302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F21BC5AD-E5F6-4AD2-99D4-903780663BC6}"/>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14979" indent="-114979">
              <a:spcBef>
                <a:spcPct val="0"/>
              </a:spcBef>
              <a:defRPr/>
            </a:pPr>
            <a:r>
              <a:rPr lang="en-US" dirty="0"/>
              <a:t>Matters of significance refers to the level of importance or consequence of the work performed. </a:t>
            </a:r>
          </a:p>
          <a:p>
            <a:pPr marL="114979" indent="-114979">
              <a:spcBef>
                <a:spcPct val="0"/>
              </a:spcBef>
              <a:defRPr/>
            </a:pPr>
            <a:endParaRPr lang="en-US" dirty="0"/>
          </a:p>
          <a:p>
            <a:pPr marL="114979" indent="-114979">
              <a:spcBef>
                <a:spcPct val="0"/>
              </a:spcBef>
              <a:defRPr/>
            </a:pPr>
            <a:endParaRPr lang="en-US" dirty="0"/>
          </a:p>
          <a:p>
            <a:pPr marL="114979" indent="-114979">
              <a:spcBef>
                <a:spcPct val="0"/>
              </a:spcBef>
              <a:defRPr/>
            </a:pPr>
            <a:endParaRPr lang="en-US" dirty="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7365" indent="-287448">
              <a:spcBef>
                <a:spcPct val="30000"/>
              </a:spcBef>
              <a:buFont typeface="Arial" panose="020B0604020202020204" pitchFamily="34" charset="0"/>
              <a:buChar char="•"/>
              <a:defRPr sz="1200">
                <a:solidFill>
                  <a:schemeClr val="tx1"/>
                </a:solidFill>
                <a:latin typeface="Calibri" panose="020F0502020204030204" pitchFamily="34" charset="0"/>
              </a:defRPr>
            </a:lvl2pPr>
            <a:lvl3pPr marL="1149792" indent="-229958">
              <a:spcBef>
                <a:spcPct val="30000"/>
              </a:spcBef>
              <a:buFont typeface="Courier New" panose="02070309020205020404" pitchFamily="49" charset="0"/>
              <a:buChar char="o"/>
              <a:defRPr sz="1200">
                <a:solidFill>
                  <a:schemeClr val="tx1"/>
                </a:solidFill>
                <a:latin typeface="Calibri" panose="020F0502020204030204" pitchFamily="34" charset="0"/>
              </a:defRPr>
            </a:lvl3pPr>
            <a:lvl4pPr marL="1609709" indent="-229958">
              <a:spcBef>
                <a:spcPct val="30000"/>
              </a:spcBef>
              <a:defRPr sz="1200">
                <a:solidFill>
                  <a:schemeClr val="tx1"/>
                </a:solidFill>
                <a:latin typeface="Calibri" panose="020F0502020204030204" pitchFamily="34" charset="0"/>
              </a:defRPr>
            </a:lvl4pPr>
            <a:lvl5pPr marL="2069625" indent="-229958">
              <a:spcBef>
                <a:spcPct val="30000"/>
              </a:spcBef>
              <a:defRPr sz="1200">
                <a:solidFill>
                  <a:schemeClr val="tx1"/>
                </a:solidFill>
                <a:latin typeface="Calibri" panose="020F0502020204030204" pitchFamily="34" charset="0"/>
              </a:defRPr>
            </a:lvl5pPr>
            <a:lvl6pPr marL="2529542" indent="-229958" eaLnBrk="0" fontAlgn="base" hangingPunct="0">
              <a:spcBef>
                <a:spcPct val="30000"/>
              </a:spcBef>
              <a:spcAft>
                <a:spcPct val="0"/>
              </a:spcAft>
              <a:defRPr sz="1200">
                <a:solidFill>
                  <a:schemeClr val="tx1"/>
                </a:solidFill>
                <a:latin typeface="Calibri" panose="020F0502020204030204" pitchFamily="34" charset="0"/>
              </a:defRPr>
            </a:lvl6pPr>
            <a:lvl7pPr marL="2989459" indent="-229958" eaLnBrk="0" fontAlgn="base" hangingPunct="0">
              <a:spcBef>
                <a:spcPct val="30000"/>
              </a:spcBef>
              <a:spcAft>
                <a:spcPct val="0"/>
              </a:spcAft>
              <a:defRPr sz="1200">
                <a:solidFill>
                  <a:schemeClr val="tx1"/>
                </a:solidFill>
                <a:latin typeface="Calibri" panose="020F0502020204030204" pitchFamily="34" charset="0"/>
              </a:defRPr>
            </a:lvl7pPr>
            <a:lvl8pPr marL="3449376" indent="-229958" eaLnBrk="0" fontAlgn="base" hangingPunct="0">
              <a:spcBef>
                <a:spcPct val="30000"/>
              </a:spcBef>
              <a:spcAft>
                <a:spcPct val="0"/>
              </a:spcAft>
              <a:defRPr sz="1200">
                <a:solidFill>
                  <a:schemeClr val="tx1"/>
                </a:solidFill>
                <a:latin typeface="Calibri" panose="020F0502020204030204" pitchFamily="34" charset="0"/>
              </a:defRPr>
            </a:lvl8pPr>
            <a:lvl9pPr marL="3909292" indent="-22995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20E9471-8C18-4E71-8E60-6239CAB44575}" type="slidenum">
              <a:rPr lang="en-US" altLang="en-US" smtClean="0"/>
              <a:pPr>
                <a:spcBef>
                  <a:spcPct val="0"/>
                </a:spcBef>
              </a:pPr>
              <a:t>12</a:t>
            </a:fld>
            <a:endParaRPr lang="en-US" altLang="en-US" dirty="0"/>
          </a:p>
        </p:txBody>
      </p:sp>
    </p:spTree>
    <p:extLst>
      <p:ext uri="{BB962C8B-B14F-4D97-AF65-F5344CB8AC3E}">
        <p14:creationId xmlns:p14="http://schemas.microsoft.com/office/powerpoint/2010/main" val="1759800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107D03D3-A6A2-45E4-9DBF-1A5AEB515D5F}"/>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14979" indent="-114979">
              <a:spcBef>
                <a:spcPct val="0"/>
              </a:spcBef>
              <a:defRPr/>
            </a:pPr>
            <a:r>
              <a:rPr lang="en-US" dirty="0"/>
              <a:t>Employees with advanced academic degrees typically meet this requirement</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7365" indent="-287448">
              <a:spcBef>
                <a:spcPct val="30000"/>
              </a:spcBef>
              <a:buFont typeface="Arial" panose="020B0604020202020204" pitchFamily="34" charset="0"/>
              <a:buChar char="•"/>
              <a:defRPr sz="1200">
                <a:solidFill>
                  <a:schemeClr val="tx1"/>
                </a:solidFill>
                <a:latin typeface="Calibri" panose="020F0502020204030204" pitchFamily="34" charset="0"/>
              </a:defRPr>
            </a:lvl2pPr>
            <a:lvl3pPr marL="1149792" indent="-229958">
              <a:spcBef>
                <a:spcPct val="30000"/>
              </a:spcBef>
              <a:buFont typeface="Courier New" panose="02070309020205020404" pitchFamily="49" charset="0"/>
              <a:buChar char="o"/>
              <a:defRPr sz="1200">
                <a:solidFill>
                  <a:schemeClr val="tx1"/>
                </a:solidFill>
                <a:latin typeface="Calibri" panose="020F0502020204030204" pitchFamily="34" charset="0"/>
              </a:defRPr>
            </a:lvl3pPr>
            <a:lvl4pPr marL="1609709" indent="-229958">
              <a:spcBef>
                <a:spcPct val="30000"/>
              </a:spcBef>
              <a:defRPr sz="1200">
                <a:solidFill>
                  <a:schemeClr val="tx1"/>
                </a:solidFill>
                <a:latin typeface="Calibri" panose="020F0502020204030204" pitchFamily="34" charset="0"/>
              </a:defRPr>
            </a:lvl4pPr>
            <a:lvl5pPr marL="2069625" indent="-229958">
              <a:spcBef>
                <a:spcPct val="30000"/>
              </a:spcBef>
              <a:defRPr sz="1200">
                <a:solidFill>
                  <a:schemeClr val="tx1"/>
                </a:solidFill>
                <a:latin typeface="Calibri" panose="020F0502020204030204" pitchFamily="34" charset="0"/>
              </a:defRPr>
            </a:lvl5pPr>
            <a:lvl6pPr marL="2529542" indent="-229958" eaLnBrk="0" fontAlgn="base" hangingPunct="0">
              <a:spcBef>
                <a:spcPct val="30000"/>
              </a:spcBef>
              <a:spcAft>
                <a:spcPct val="0"/>
              </a:spcAft>
              <a:defRPr sz="1200">
                <a:solidFill>
                  <a:schemeClr val="tx1"/>
                </a:solidFill>
                <a:latin typeface="Calibri" panose="020F0502020204030204" pitchFamily="34" charset="0"/>
              </a:defRPr>
            </a:lvl6pPr>
            <a:lvl7pPr marL="2989459" indent="-229958" eaLnBrk="0" fontAlgn="base" hangingPunct="0">
              <a:spcBef>
                <a:spcPct val="30000"/>
              </a:spcBef>
              <a:spcAft>
                <a:spcPct val="0"/>
              </a:spcAft>
              <a:defRPr sz="1200">
                <a:solidFill>
                  <a:schemeClr val="tx1"/>
                </a:solidFill>
                <a:latin typeface="Calibri" panose="020F0502020204030204" pitchFamily="34" charset="0"/>
              </a:defRPr>
            </a:lvl7pPr>
            <a:lvl8pPr marL="3449376" indent="-229958" eaLnBrk="0" fontAlgn="base" hangingPunct="0">
              <a:spcBef>
                <a:spcPct val="30000"/>
              </a:spcBef>
              <a:spcAft>
                <a:spcPct val="0"/>
              </a:spcAft>
              <a:defRPr sz="1200">
                <a:solidFill>
                  <a:schemeClr val="tx1"/>
                </a:solidFill>
                <a:latin typeface="Calibri" panose="020F0502020204030204" pitchFamily="34" charset="0"/>
              </a:defRPr>
            </a:lvl8pPr>
            <a:lvl9pPr marL="3909292" indent="-22995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70E4A0-4763-443E-903C-F0A316E015B9}" type="slidenum">
              <a:rPr lang="en-US" altLang="en-US" smtClean="0"/>
              <a:pPr>
                <a:spcBef>
                  <a:spcPct val="0"/>
                </a:spcBef>
              </a:pPr>
              <a:t>13</a:t>
            </a:fld>
            <a:endParaRPr lang="en-US" altLang="en-US" dirty="0"/>
          </a:p>
        </p:txBody>
      </p:sp>
    </p:spTree>
    <p:extLst>
      <p:ext uri="{BB962C8B-B14F-4D97-AF65-F5344CB8AC3E}">
        <p14:creationId xmlns:p14="http://schemas.microsoft.com/office/powerpoint/2010/main" val="806637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005E0EF2-F024-405F-93EE-1666A08DC923}"/>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14979" indent="-114979">
              <a:spcBef>
                <a:spcPct val="0"/>
              </a:spcBef>
              <a:defRPr/>
            </a:pPr>
            <a:endParaRPr lang="en-US" dirty="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7365" indent="-287448">
              <a:spcBef>
                <a:spcPct val="30000"/>
              </a:spcBef>
              <a:buFont typeface="Arial" panose="020B0604020202020204" pitchFamily="34" charset="0"/>
              <a:buChar char="•"/>
              <a:defRPr sz="1200">
                <a:solidFill>
                  <a:schemeClr val="tx1"/>
                </a:solidFill>
                <a:latin typeface="Calibri" panose="020F0502020204030204" pitchFamily="34" charset="0"/>
              </a:defRPr>
            </a:lvl2pPr>
            <a:lvl3pPr marL="1149792" indent="-229958">
              <a:spcBef>
                <a:spcPct val="30000"/>
              </a:spcBef>
              <a:buFont typeface="Courier New" panose="02070309020205020404" pitchFamily="49" charset="0"/>
              <a:buChar char="o"/>
              <a:defRPr sz="1200">
                <a:solidFill>
                  <a:schemeClr val="tx1"/>
                </a:solidFill>
                <a:latin typeface="Calibri" panose="020F0502020204030204" pitchFamily="34" charset="0"/>
              </a:defRPr>
            </a:lvl3pPr>
            <a:lvl4pPr marL="1609709" indent="-229958">
              <a:spcBef>
                <a:spcPct val="30000"/>
              </a:spcBef>
              <a:defRPr sz="1200">
                <a:solidFill>
                  <a:schemeClr val="tx1"/>
                </a:solidFill>
                <a:latin typeface="Calibri" panose="020F0502020204030204" pitchFamily="34" charset="0"/>
              </a:defRPr>
            </a:lvl4pPr>
            <a:lvl5pPr marL="2069625" indent="-229958">
              <a:spcBef>
                <a:spcPct val="30000"/>
              </a:spcBef>
              <a:defRPr sz="1200">
                <a:solidFill>
                  <a:schemeClr val="tx1"/>
                </a:solidFill>
                <a:latin typeface="Calibri" panose="020F0502020204030204" pitchFamily="34" charset="0"/>
              </a:defRPr>
            </a:lvl5pPr>
            <a:lvl6pPr marL="2529542" indent="-229958" eaLnBrk="0" fontAlgn="base" hangingPunct="0">
              <a:spcBef>
                <a:spcPct val="30000"/>
              </a:spcBef>
              <a:spcAft>
                <a:spcPct val="0"/>
              </a:spcAft>
              <a:defRPr sz="1200">
                <a:solidFill>
                  <a:schemeClr val="tx1"/>
                </a:solidFill>
                <a:latin typeface="Calibri" panose="020F0502020204030204" pitchFamily="34" charset="0"/>
              </a:defRPr>
            </a:lvl6pPr>
            <a:lvl7pPr marL="2989459" indent="-229958" eaLnBrk="0" fontAlgn="base" hangingPunct="0">
              <a:spcBef>
                <a:spcPct val="30000"/>
              </a:spcBef>
              <a:spcAft>
                <a:spcPct val="0"/>
              </a:spcAft>
              <a:defRPr sz="1200">
                <a:solidFill>
                  <a:schemeClr val="tx1"/>
                </a:solidFill>
                <a:latin typeface="Calibri" panose="020F0502020204030204" pitchFamily="34" charset="0"/>
              </a:defRPr>
            </a:lvl7pPr>
            <a:lvl8pPr marL="3449376" indent="-229958" eaLnBrk="0" fontAlgn="base" hangingPunct="0">
              <a:spcBef>
                <a:spcPct val="30000"/>
              </a:spcBef>
              <a:spcAft>
                <a:spcPct val="0"/>
              </a:spcAft>
              <a:defRPr sz="1200">
                <a:solidFill>
                  <a:schemeClr val="tx1"/>
                </a:solidFill>
                <a:latin typeface="Calibri" panose="020F0502020204030204" pitchFamily="34" charset="0"/>
              </a:defRPr>
            </a:lvl8pPr>
            <a:lvl9pPr marL="3909292" indent="-22995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DDCCF10-4AE1-40E1-95C0-CBD928B2E94A}" type="slidenum">
              <a:rPr lang="en-US" altLang="en-US" smtClean="0"/>
              <a:pPr>
                <a:spcBef>
                  <a:spcPct val="0"/>
                </a:spcBef>
              </a:pPr>
              <a:t>14</a:t>
            </a:fld>
            <a:endParaRPr lang="en-US" altLang="en-US" dirty="0"/>
          </a:p>
        </p:txBody>
      </p:sp>
    </p:spTree>
    <p:extLst>
      <p:ext uri="{BB962C8B-B14F-4D97-AF65-F5344CB8AC3E}">
        <p14:creationId xmlns:p14="http://schemas.microsoft.com/office/powerpoint/2010/main" val="187316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Narrowly construed – generally require that the primary duty must require theoretical and practical application or highly-specialized knowledge in computer systems analysis, programming and software engineering not merely highly-specialized knowledge of computers and software.</a:t>
            </a:r>
          </a:p>
          <a:p>
            <a:pPr eaLnBrk="1" hangingPunct="1">
              <a:spcBef>
                <a:spcPct val="0"/>
              </a:spcBef>
            </a:pPr>
            <a:endParaRPr lang="en-US" altLang="en-US" dirty="0"/>
          </a:p>
          <a:p>
            <a:pPr eaLnBrk="1" hangingPunct="1">
              <a:spcBef>
                <a:spcPct val="0"/>
              </a:spcBef>
            </a:pPr>
            <a:r>
              <a:rPr lang="en-US" altLang="en-US" dirty="0"/>
              <a:t>Writing computer code has been held to be critical to the analysis of this exemption.</a:t>
            </a: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7365" indent="-287448">
              <a:spcBef>
                <a:spcPct val="30000"/>
              </a:spcBef>
              <a:buFont typeface="Arial" panose="020B0604020202020204" pitchFamily="34" charset="0"/>
              <a:buChar char="•"/>
              <a:defRPr sz="1200">
                <a:solidFill>
                  <a:schemeClr val="tx1"/>
                </a:solidFill>
                <a:latin typeface="Calibri" panose="020F0502020204030204" pitchFamily="34" charset="0"/>
              </a:defRPr>
            </a:lvl2pPr>
            <a:lvl3pPr marL="1149792" indent="-229958">
              <a:spcBef>
                <a:spcPct val="30000"/>
              </a:spcBef>
              <a:buFont typeface="Courier New" panose="02070309020205020404" pitchFamily="49" charset="0"/>
              <a:buChar char="o"/>
              <a:defRPr sz="1200">
                <a:solidFill>
                  <a:schemeClr val="tx1"/>
                </a:solidFill>
                <a:latin typeface="Calibri" panose="020F0502020204030204" pitchFamily="34" charset="0"/>
              </a:defRPr>
            </a:lvl3pPr>
            <a:lvl4pPr marL="1609709" indent="-229958">
              <a:spcBef>
                <a:spcPct val="30000"/>
              </a:spcBef>
              <a:defRPr sz="1200">
                <a:solidFill>
                  <a:schemeClr val="tx1"/>
                </a:solidFill>
                <a:latin typeface="Calibri" panose="020F0502020204030204" pitchFamily="34" charset="0"/>
              </a:defRPr>
            </a:lvl4pPr>
            <a:lvl5pPr marL="2069625" indent="-229958">
              <a:spcBef>
                <a:spcPct val="30000"/>
              </a:spcBef>
              <a:defRPr sz="1200">
                <a:solidFill>
                  <a:schemeClr val="tx1"/>
                </a:solidFill>
                <a:latin typeface="Calibri" panose="020F0502020204030204" pitchFamily="34" charset="0"/>
              </a:defRPr>
            </a:lvl5pPr>
            <a:lvl6pPr marL="2529542" indent="-229958" eaLnBrk="0" fontAlgn="base" hangingPunct="0">
              <a:spcBef>
                <a:spcPct val="30000"/>
              </a:spcBef>
              <a:spcAft>
                <a:spcPct val="0"/>
              </a:spcAft>
              <a:defRPr sz="1200">
                <a:solidFill>
                  <a:schemeClr val="tx1"/>
                </a:solidFill>
                <a:latin typeface="Calibri" panose="020F0502020204030204" pitchFamily="34" charset="0"/>
              </a:defRPr>
            </a:lvl6pPr>
            <a:lvl7pPr marL="2989459" indent="-229958" eaLnBrk="0" fontAlgn="base" hangingPunct="0">
              <a:spcBef>
                <a:spcPct val="30000"/>
              </a:spcBef>
              <a:spcAft>
                <a:spcPct val="0"/>
              </a:spcAft>
              <a:defRPr sz="1200">
                <a:solidFill>
                  <a:schemeClr val="tx1"/>
                </a:solidFill>
                <a:latin typeface="Calibri" panose="020F0502020204030204" pitchFamily="34" charset="0"/>
              </a:defRPr>
            </a:lvl7pPr>
            <a:lvl8pPr marL="3449376" indent="-229958" eaLnBrk="0" fontAlgn="base" hangingPunct="0">
              <a:spcBef>
                <a:spcPct val="30000"/>
              </a:spcBef>
              <a:spcAft>
                <a:spcPct val="0"/>
              </a:spcAft>
              <a:defRPr sz="1200">
                <a:solidFill>
                  <a:schemeClr val="tx1"/>
                </a:solidFill>
                <a:latin typeface="Calibri" panose="020F0502020204030204" pitchFamily="34" charset="0"/>
              </a:defRPr>
            </a:lvl8pPr>
            <a:lvl9pPr marL="3909292" indent="-22995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B0D92FF-358E-482D-B84A-867CD5E39215}" type="slidenum">
              <a:rPr lang="en-US" altLang="en-US" smtClean="0"/>
              <a:pPr>
                <a:spcBef>
                  <a:spcPct val="0"/>
                </a:spcBef>
              </a:pPr>
              <a:t>15</a:t>
            </a:fld>
            <a:endParaRPr lang="en-US" altLang="en-US" dirty="0"/>
          </a:p>
        </p:txBody>
      </p:sp>
    </p:spTree>
    <p:extLst>
      <p:ext uri="{BB962C8B-B14F-4D97-AF65-F5344CB8AC3E}">
        <p14:creationId xmlns:p14="http://schemas.microsoft.com/office/powerpoint/2010/main" val="3146512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29EDEA3F-5E3C-4AAC-B3DA-FF070F65BD62}"/>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14979" indent="-114979">
              <a:spcBef>
                <a:spcPct val="0"/>
              </a:spcBef>
              <a:defRPr/>
            </a:pPr>
            <a:endParaRPr lang="en-US" dirty="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7365" indent="-287448">
              <a:spcBef>
                <a:spcPct val="30000"/>
              </a:spcBef>
              <a:buFont typeface="Arial" panose="020B0604020202020204" pitchFamily="34" charset="0"/>
              <a:buChar char="•"/>
              <a:defRPr sz="1200">
                <a:solidFill>
                  <a:schemeClr val="tx1"/>
                </a:solidFill>
                <a:latin typeface="Calibri" panose="020F0502020204030204" pitchFamily="34" charset="0"/>
              </a:defRPr>
            </a:lvl2pPr>
            <a:lvl3pPr marL="1149792" indent="-229958">
              <a:spcBef>
                <a:spcPct val="30000"/>
              </a:spcBef>
              <a:buFont typeface="Courier New" panose="02070309020205020404" pitchFamily="49" charset="0"/>
              <a:buChar char="o"/>
              <a:defRPr sz="1200">
                <a:solidFill>
                  <a:schemeClr val="tx1"/>
                </a:solidFill>
                <a:latin typeface="Calibri" panose="020F0502020204030204" pitchFamily="34" charset="0"/>
              </a:defRPr>
            </a:lvl3pPr>
            <a:lvl4pPr marL="1609709" indent="-229958">
              <a:spcBef>
                <a:spcPct val="30000"/>
              </a:spcBef>
              <a:defRPr sz="1200">
                <a:solidFill>
                  <a:schemeClr val="tx1"/>
                </a:solidFill>
                <a:latin typeface="Calibri" panose="020F0502020204030204" pitchFamily="34" charset="0"/>
              </a:defRPr>
            </a:lvl4pPr>
            <a:lvl5pPr marL="2069625" indent="-229958">
              <a:spcBef>
                <a:spcPct val="30000"/>
              </a:spcBef>
              <a:defRPr sz="1200">
                <a:solidFill>
                  <a:schemeClr val="tx1"/>
                </a:solidFill>
                <a:latin typeface="Calibri" panose="020F0502020204030204" pitchFamily="34" charset="0"/>
              </a:defRPr>
            </a:lvl5pPr>
            <a:lvl6pPr marL="2529542" indent="-229958" eaLnBrk="0" fontAlgn="base" hangingPunct="0">
              <a:spcBef>
                <a:spcPct val="30000"/>
              </a:spcBef>
              <a:spcAft>
                <a:spcPct val="0"/>
              </a:spcAft>
              <a:defRPr sz="1200">
                <a:solidFill>
                  <a:schemeClr val="tx1"/>
                </a:solidFill>
                <a:latin typeface="Calibri" panose="020F0502020204030204" pitchFamily="34" charset="0"/>
              </a:defRPr>
            </a:lvl6pPr>
            <a:lvl7pPr marL="2989459" indent="-229958" eaLnBrk="0" fontAlgn="base" hangingPunct="0">
              <a:spcBef>
                <a:spcPct val="30000"/>
              </a:spcBef>
              <a:spcAft>
                <a:spcPct val="0"/>
              </a:spcAft>
              <a:defRPr sz="1200">
                <a:solidFill>
                  <a:schemeClr val="tx1"/>
                </a:solidFill>
                <a:latin typeface="Calibri" panose="020F0502020204030204" pitchFamily="34" charset="0"/>
              </a:defRPr>
            </a:lvl7pPr>
            <a:lvl8pPr marL="3449376" indent="-229958" eaLnBrk="0" fontAlgn="base" hangingPunct="0">
              <a:spcBef>
                <a:spcPct val="30000"/>
              </a:spcBef>
              <a:spcAft>
                <a:spcPct val="0"/>
              </a:spcAft>
              <a:defRPr sz="1200">
                <a:solidFill>
                  <a:schemeClr val="tx1"/>
                </a:solidFill>
                <a:latin typeface="Calibri" panose="020F0502020204030204" pitchFamily="34" charset="0"/>
              </a:defRPr>
            </a:lvl8pPr>
            <a:lvl9pPr marL="3909292" indent="-22995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ACE445F-88B2-445A-A139-24C4DBF44767}" type="slidenum">
              <a:rPr lang="en-US" altLang="en-US" smtClean="0"/>
              <a:pPr>
                <a:spcBef>
                  <a:spcPct val="0"/>
                </a:spcBef>
              </a:pPr>
              <a:t>16</a:t>
            </a:fld>
            <a:endParaRPr lang="en-US" altLang="en-US" dirty="0"/>
          </a:p>
        </p:txBody>
      </p:sp>
    </p:spTree>
    <p:extLst>
      <p:ext uri="{BB962C8B-B14F-4D97-AF65-F5344CB8AC3E}">
        <p14:creationId xmlns:p14="http://schemas.microsoft.com/office/powerpoint/2010/main" val="31646400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3C98E221-79E3-4320-AF60-1BEA00DB1026}"/>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114979" indent="-114979">
              <a:spcBef>
                <a:spcPct val="0"/>
              </a:spcBef>
              <a:defRPr/>
            </a:pPr>
            <a:r>
              <a:rPr lang="en-US" dirty="0"/>
              <a:t>3(k) – any sale, exchange, contract to sell, consignment for sale, shipment for sale, or other disposition.</a:t>
            </a: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7365" indent="-287448">
              <a:spcBef>
                <a:spcPct val="30000"/>
              </a:spcBef>
              <a:buFont typeface="Arial" panose="020B0604020202020204" pitchFamily="34" charset="0"/>
              <a:buChar char="•"/>
              <a:defRPr sz="1200">
                <a:solidFill>
                  <a:schemeClr val="tx1"/>
                </a:solidFill>
                <a:latin typeface="Calibri" panose="020F0502020204030204" pitchFamily="34" charset="0"/>
              </a:defRPr>
            </a:lvl2pPr>
            <a:lvl3pPr marL="1149792" indent="-229958">
              <a:spcBef>
                <a:spcPct val="30000"/>
              </a:spcBef>
              <a:buFont typeface="Courier New" panose="02070309020205020404" pitchFamily="49" charset="0"/>
              <a:buChar char="o"/>
              <a:defRPr sz="1200">
                <a:solidFill>
                  <a:schemeClr val="tx1"/>
                </a:solidFill>
                <a:latin typeface="Calibri" panose="020F0502020204030204" pitchFamily="34" charset="0"/>
              </a:defRPr>
            </a:lvl3pPr>
            <a:lvl4pPr marL="1609709" indent="-229958">
              <a:spcBef>
                <a:spcPct val="30000"/>
              </a:spcBef>
              <a:defRPr sz="1200">
                <a:solidFill>
                  <a:schemeClr val="tx1"/>
                </a:solidFill>
                <a:latin typeface="Calibri" panose="020F0502020204030204" pitchFamily="34" charset="0"/>
              </a:defRPr>
            </a:lvl4pPr>
            <a:lvl5pPr marL="2069625" indent="-229958">
              <a:spcBef>
                <a:spcPct val="30000"/>
              </a:spcBef>
              <a:defRPr sz="1200">
                <a:solidFill>
                  <a:schemeClr val="tx1"/>
                </a:solidFill>
                <a:latin typeface="Calibri" panose="020F0502020204030204" pitchFamily="34" charset="0"/>
              </a:defRPr>
            </a:lvl5pPr>
            <a:lvl6pPr marL="2529542" indent="-229958" eaLnBrk="0" fontAlgn="base" hangingPunct="0">
              <a:spcBef>
                <a:spcPct val="30000"/>
              </a:spcBef>
              <a:spcAft>
                <a:spcPct val="0"/>
              </a:spcAft>
              <a:defRPr sz="1200">
                <a:solidFill>
                  <a:schemeClr val="tx1"/>
                </a:solidFill>
                <a:latin typeface="Calibri" panose="020F0502020204030204" pitchFamily="34" charset="0"/>
              </a:defRPr>
            </a:lvl6pPr>
            <a:lvl7pPr marL="2989459" indent="-229958" eaLnBrk="0" fontAlgn="base" hangingPunct="0">
              <a:spcBef>
                <a:spcPct val="30000"/>
              </a:spcBef>
              <a:spcAft>
                <a:spcPct val="0"/>
              </a:spcAft>
              <a:defRPr sz="1200">
                <a:solidFill>
                  <a:schemeClr val="tx1"/>
                </a:solidFill>
                <a:latin typeface="Calibri" panose="020F0502020204030204" pitchFamily="34" charset="0"/>
              </a:defRPr>
            </a:lvl7pPr>
            <a:lvl8pPr marL="3449376" indent="-229958" eaLnBrk="0" fontAlgn="base" hangingPunct="0">
              <a:spcBef>
                <a:spcPct val="30000"/>
              </a:spcBef>
              <a:spcAft>
                <a:spcPct val="0"/>
              </a:spcAft>
              <a:defRPr sz="1200">
                <a:solidFill>
                  <a:schemeClr val="tx1"/>
                </a:solidFill>
                <a:latin typeface="Calibri" panose="020F0502020204030204" pitchFamily="34" charset="0"/>
              </a:defRPr>
            </a:lvl8pPr>
            <a:lvl9pPr marL="3909292" indent="-22995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364416-A7AA-4752-9604-6F204C4BB7E3}" type="slidenum">
              <a:rPr lang="en-US" altLang="en-US" smtClean="0"/>
              <a:pPr>
                <a:spcBef>
                  <a:spcPct val="0"/>
                </a:spcBef>
              </a:pPr>
              <a:t>17</a:t>
            </a:fld>
            <a:endParaRPr lang="en-US" altLang="en-US" dirty="0"/>
          </a:p>
        </p:txBody>
      </p:sp>
    </p:spTree>
    <p:extLst>
      <p:ext uri="{BB962C8B-B14F-4D97-AF65-F5344CB8AC3E}">
        <p14:creationId xmlns:p14="http://schemas.microsoft.com/office/powerpoint/2010/main" val="3548651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87FBBA1D-CA79-4514-8782-3A11E9461DA2}"/>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114979" indent="-114979">
              <a:lnSpc>
                <a:spcPct val="80000"/>
              </a:lnSpc>
              <a:spcBef>
                <a:spcPct val="0"/>
              </a:spcBef>
              <a:defRPr/>
            </a:pPr>
            <a:endParaRPr lang="en-US" sz="1100" dirty="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7365" indent="-287448">
              <a:spcBef>
                <a:spcPct val="30000"/>
              </a:spcBef>
              <a:buFont typeface="Arial" panose="020B0604020202020204" pitchFamily="34" charset="0"/>
              <a:buChar char="•"/>
              <a:defRPr sz="1200">
                <a:solidFill>
                  <a:schemeClr val="tx1"/>
                </a:solidFill>
                <a:latin typeface="Calibri" panose="020F0502020204030204" pitchFamily="34" charset="0"/>
              </a:defRPr>
            </a:lvl2pPr>
            <a:lvl3pPr marL="1149792" indent="-229958">
              <a:spcBef>
                <a:spcPct val="30000"/>
              </a:spcBef>
              <a:buFont typeface="Courier New" panose="02070309020205020404" pitchFamily="49" charset="0"/>
              <a:buChar char="o"/>
              <a:defRPr sz="1200">
                <a:solidFill>
                  <a:schemeClr val="tx1"/>
                </a:solidFill>
                <a:latin typeface="Calibri" panose="020F0502020204030204" pitchFamily="34" charset="0"/>
              </a:defRPr>
            </a:lvl3pPr>
            <a:lvl4pPr marL="1609709" indent="-229958">
              <a:spcBef>
                <a:spcPct val="30000"/>
              </a:spcBef>
              <a:defRPr sz="1200">
                <a:solidFill>
                  <a:schemeClr val="tx1"/>
                </a:solidFill>
                <a:latin typeface="Calibri" panose="020F0502020204030204" pitchFamily="34" charset="0"/>
              </a:defRPr>
            </a:lvl4pPr>
            <a:lvl5pPr marL="2069625" indent="-229958">
              <a:spcBef>
                <a:spcPct val="30000"/>
              </a:spcBef>
              <a:defRPr sz="1200">
                <a:solidFill>
                  <a:schemeClr val="tx1"/>
                </a:solidFill>
                <a:latin typeface="Calibri" panose="020F0502020204030204" pitchFamily="34" charset="0"/>
              </a:defRPr>
            </a:lvl5pPr>
            <a:lvl6pPr marL="2529542" indent="-229958" eaLnBrk="0" fontAlgn="base" hangingPunct="0">
              <a:spcBef>
                <a:spcPct val="30000"/>
              </a:spcBef>
              <a:spcAft>
                <a:spcPct val="0"/>
              </a:spcAft>
              <a:defRPr sz="1200">
                <a:solidFill>
                  <a:schemeClr val="tx1"/>
                </a:solidFill>
                <a:latin typeface="Calibri" panose="020F0502020204030204" pitchFamily="34" charset="0"/>
              </a:defRPr>
            </a:lvl6pPr>
            <a:lvl7pPr marL="2989459" indent="-229958" eaLnBrk="0" fontAlgn="base" hangingPunct="0">
              <a:spcBef>
                <a:spcPct val="30000"/>
              </a:spcBef>
              <a:spcAft>
                <a:spcPct val="0"/>
              </a:spcAft>
              <a:defRPr sz="1200">
                <a:solidFill>
                  <a:schemeClr val="tx1"/>
                </a:solidFill>
                <a:latin typeface="Calibri" panose="020F0502020204030204" pitchFamily="34" charset="0"/>
              </a:defRPr>
            </a:lvl7pPr>
            <a:lvl8pPr marL="3449376" indent="-229958" eaLnBrk="0" fontAlgn="base" hangingPunct="0">
              <a:spcBef>
                <a:spcPct val="30000"/>
              </a:spcBef>
              <a:spcAft>
                <a:spcPct val="0"/>
              </a:spcAft>
              <a:defRPr sz="1200">
                <a:solidFill>
                  <a:schemeClr val="tx1"/>
                </a:solidFill>
                <a:latin typeface="Calibri" panose="020F0502020204030204" pitchFamily="34" charset="0"/>
              </a:defRPr>
            </a:lvl8pPr>
            <a:lvl9pPr marL="3909292" indent="-22995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24BBA3-F64E-4A6C-9D90-5D4FC90FFBCA}" type="slidenum">
              <a:rPr lang="en-US" altLang="en-US" smtClean="0"/>
              <a:pPr>
                <a:spcBef>
                  <a:spcPct val="0"/>
                </a:spcBef>
              </a:pPr>
              <a:t>18</a:t>
            </a:fld>
            <a:endParaRPr lang="en-US" altLang="en-US" dirty="0"/>
          </a:p>
        </p:txBody>
      </p:sp>
    </p:spTree>
    <p:extLst>
      <p:ext uri="{BB962C8B-B14F-4D97-AF65-F5344CB8AC3E}">
        <p14:creationId xmlns:p14="http://schemas.microsoft.com/office/powerpoint/2010/main" val="16627702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0E5296D2-C43B-40C7-A94E-3FF88F0C1BF7}"/>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14979" indent="-114979">
              <a:spcBef>
                <a:spcPct val="0"/>
              </a:spcBef>
              <a:defRPr/>
            </a:pPr>
            <a:endParaRPr lang="en-US" dirty="0"/>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7365" indent="-287448">
              <a:spcBef>
                <a:spcPct val="30000"/>
              </a:spcBef>
              <a:buFont typeface="Arial" panose="020B0604020202020204" pitchFamily="34" charset="0"/>
              <a:buChar char="•"/>
              <a:defRPr sz="1200">
                <a:solidFill>
                  <a:schemeClr val="tx1"/>
                </a:solidFill>
                <a:latin typeface="Calibri" panose="020F0502020204030204" pitchFamily="34" charset="0"/>
              </a:defRPr>
            </a:lvl2pPr>
            <a:lvl3pPr marL="1149792" indent="-229958">
              <a:spcBef>
                <a:spcPct val="30000"/>
              </a:spcBef>
              <a:buFont typeface="Courier New" panose="02070309020205020404" pitchFamily="49" charset="0"/>
              <a:buChar char="o"/>
              <a:defRPr sz="1200">
                <a:solidFill>
                  <a:schemeClr val="tx1"/>
                </a:solidFill>
                <a:latin typeface="Calibri" panose="020F0502020204030204" pitchFamily="34" charset="0"/>
              </a:defRPr>
            </a:lvl3pPr>
            <a:lvl4pPr marL="1609709" indent="-229958">
              <a:spcBef>
                <a:spcPct val="30000"/>
              </a:spcBef>
              <a:defRPr sz="1200">
                <a:solidFill>
                  <a:schemeClr val="tx1"/>
                </a:solidFill>
                <a:latin typeface="Calibri" panose="020F0502020204030204" pitchFamily="34" charset="0"/>
              </a:defRPr>
            </a:lvl4pPr>
            <a:lvl5pPr marL="2069625" indent="-229958">
              <a:spcBef>
                <a:spcPct val="30000"/>
              </a:spcBef>
              <a:defRPr sz="1200">
                <a:solidFill>
                  <a:schemeClr val="tx1"/>
                </a:solidFill>
                <a:latin typeface="Calibri" panose="020F0502020204030204" pitchFamily="34" charset="0"/>
              </a:defRPr>
            </a:lvl5pPr>
            <a:lvl6pPr marL="2529542" indent="-229958" eaLnBrk="0" fontAlgn="base" hangingPunct="0">
              <a:spcBef>
                <a:spcPct val="30000"/>
              </a:spcBef>
              <a:spcAft>
                <a:spcPct val="0"/>
              </a:spcAft>
              <a:defRPr sz="1200">
                <a:solidFill>
                  <a:schemeClr val="tx1"/>
                </a:solidFill>
                <a:latin typeface="Calibri" panose="020F0502020204030204" pitchFamily="34" charset="0"/>
              </a:defRPr>
            </a:lvl6pPr>
            <a:lvl7pPr marL="2989459" indent="-229958" eaLnBrk="0" fontAlgn="base" hangingPunct="0">
              <a:spcBef>
                <a:spcPct val="30000"/>
              </a:spcBef>
              <a:spcAft>
                <a:spcPct val="0"/>
              </a:spcAft>
              <a:defRPr sz="1200">
                <a:solidFill>
                  <a:schemeClr val="tx1"/>
                </a:solidFill>
                <a:latin typeface="Calibri" panose="020F0502020204030204" pitchFamily="34" charset="0"/>
              </a:defRPr>
            </a:lvl7pPr>
            <a:lvl8pPr marL="3449376" indent="-229958" eaLnBrk="0" fontAlgn="base" hangingPunct="0">
              <a:spcBef>
                <a:spcPct val="30000"/>
              </a:spcBef>
              <a:spcAft>
                <a:spcPct val="0"/>
              </a:spcAft>
              <a:defRPr sz="1200">
                <a:solidFill>
                  <a:schemeClr val="tx1"/>
                </a:solidFill>
                <a:latin typeface="Calibri" panose="020F0502020204030204" pitchFamily="34" charset="0"/>
              </a:defRPr>
            </a:lvl8pPr>
            <a:lvl9pPr marL="3909292" indent="-22995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4D5D7C1-F170-4B29-A2F3-B7925484D00F}" type="slidenum">
              <a:rPr lang="en-US" altLang="en-US" smtClean="0"/>
              <a:pPr>
                <a:spcBef>
                  <a:spcPct val="0"/>
                </a:spcBef>
              </a:pPr>
              <a:t>19</a:t>
            </a:fld>
            <a:endParaRPr lang="en-US" altLang="en-US" dirty="0"/>
          </a:p>
        </p:txBody>
      </p:sp>
    </p:spTree>
    <p:extLst>
      <p:ext uri="{BB962C8B-B14F-4D97-AF65-F5344CB8AC3E}">
        <p14:creationId xmlns:p14="http://schemas.microsoft.com/office/powerpoint/2010/main" val="18698239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7365" indent="-287448">
              <a:spcBef>
                <a:spcPct val="30000"/>
              </a:spcBef>
              <a:buFont typeface="Arial" panose="020B0604020202020204" pitchFamily="34" charset="0"/>
              <a:buChar char="•"/>
              <a:defRPr sz="1200">
                <a:solidFill>
                  <a:schemeClr val="tx1"/>
                </a:solidFill>
                <a:latin typeface="Calibri" panose="020F0502020204030204" pitchFamily="34" charset="0"/>
              </a:defRPr>
            </a:lvl2pPr>
            <a:lvl3pPr marL="1149792" indent="-229958">
              <a:spcBef>
                <a:spcPct val="30000"/>
              </a:spcBef>
              <a:buFont typeface="Courier New" panose="02070309020205020404" pitchFamily="49" charset="0"/>
              <a:buChar char="o"/>
              <a:defRPr sz="1200">
                <a:solidFill>
                  <a:schemeClr val="tx1"/>
                </a:solidFill>
                <a:latin typeface="Calibri" panose="020F0502020204030204" pitchFamily="34" charset="0"/>
              </a:defRPr>
            </a:lvl3pPr>
            <a:lvl4pPr marL="1609709" indent="-229958">
              <a:spcBef>
                <a:spcPct val="30000"/>
              </a:spcBef>
              <a:defRPr sz="1200">
                <a:solidFill>
                  <a:schemeClr val="tx1"/>
                </a:solidFill>
                <a:latin typeface="Calibri" panose="020F0502020204030204" pitchFamily="34" charset="0"/>
              </a:defRPr>
            </a:lvl4pPr>
            <a:lvl5pPr marL="2069625" indent="-229958">
              <a:spcBef>
                <a:spcPct val="30000"/>
              </a:spcBef>
              <a:defRPr sz="1200">
                <a:solidFill>
                  <a:schemeClr val="tx1"/>
                </a:solidFill>
                <a:latin typeface="Calibri" panose="020F0502020204030204" pitchFamily="34" charset="0"/>
              </a:defRPr>
            </a:lvl5pPr>
            <a:lvl6pPr marL="2529542" indent="-229958" eaLnBrk="0" fontAlgn="base" hangingPunct="0">
              <a:spcBef>
                <a:spcPct val="30000"/>
              </a:spcBef>
              <a:spcAft>
                <a:spcPct val="0"/>
              </a:spcAft>
              <a:defRPr sz="1200">
                <a:solidFill>
                  <a:schemeClr val="tx1"/>
                </a:solidFill>
                <a:latin typeface="Calibri" panose="020F0502020204030204" pitchFamily="34" charset="0"/>
              </a:defRPr>
            </a:lvl6pPr>
            <a:lvl7pPr marL="2989459" indent="-229958" eaLnBrk="0" fontAlgn="base" hangingPunct="0">
              <a:spcBef>
                <a:spcPct val="30000"/>
              </a:spcBef>
              <a:spcAft>
                <a:spcPct val="0"/>
              </a:spcAft>
              <a:defRPr sz="1200">
                <a:solidFill>
                  <a:schemeClr val="tx1"/>
                </a:solidFill>
                <a:latin typeface="Calibri" panose="020F0502020204030204" pitchFamily="34" charset="0"/>
              </a:defRPr>
            </a:lvl7pPr>
            <a:lvl8pPr marL="3449376" indent="-229958" eaLnBrk="0" fontAlgn="base" hangingPunct="0">
              <a:spcBef>
                <a:spcPct val="30000"/>
              </a:spcBef>
              <a:spcAft>
                <a:spcPct val="0"/>
              </a:spcAft>
              <a:defRPr sz="1200">
                <a:solidFill>
                  <a:schemeClr val="tx1"/>
                </a:solidFill>
                <a:latin typeface="Calibri" panose="020F0502020204030204" pitchFamily="34" charset="0"/>
              </a:defRPr>
            </a:lvl8pPr>
            <a:lvl9pPr marL="3909292" indent="-22995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789998E-1C1D-4E32-8C8E-62D223E0C760}" type="slidenum">
              <a:rPr lang="en-US" altLang="en-US" smtClean="0"/>
              <a:pPr>
                <a:spcBef>
                  <a:spcPct val="0"/>
                </a:spcBef>
              </a:pPr>
              <a:t>20</a:t>
            </a:fld>
            <a:endParaRPr lang="en-US" altLang="en-US" dirty="0"/>
          </a:p>
        </p:txBody>
      </p:sp>
    </p:spTree>
    <p:extLst>
      <p:ext uri="{BB962C8B-B14F-4D97-AF65-F5344CB8AC3E}">
        <p14:creationId xmlns:p14="http://schemas.microsoft.com/office/powerpoint/2010/main" val="30218222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7365" indent="-287448">
              <a:spcBef>
                <a:spcPct val="30000"/>
              </a:spcBef>
              <a:buFont typeface="Arial" panose="020B0604020202020204" pitchFamily="34" charset="0"/>
              <a:buChar char="•"/>
              <a:defRPr sz="1200">
                <a:solidFill>
                  <a:schemeClr val="tx1"/>
                </a:solidFill>
                <a:latin typeface="Calibri" panose="020F0502020204030204" pitchFamily="34" charset="0"/>
              </a:defRPr>
            </a:lvl2pPr>
            <a:lvl3pPr marL="1149792" indent="-229958">
              <a:spcBef>
                <a:spcPct val="30000"/>
              </a:spcBef>
              <a:buFont typeface="Courier New" panose="02070309020205020404" pitchFamily="49" charset="0"/>
              <a:buChar char="o"/>
              <a:defRPr sz="1200">
                <a:solidFill>
                  <a:schemeClr val="tx1"/>
                </a:solidFill>
                <a:latin typeface="Calibri" panose="020F0502020204030204" pitchFamily="34" charset="0"/>
              </a:defRPr>
            </a:lvl3pPr>
            <a:lvl4pPr marL="1609709" indent="-229958">
              <a:spcBef>
                <a:spcPct val="30000"/>
              </a:spcBef>
              <a:defRPr sz="1200">
                <a:solidFill>
                  <a:schemeClr val="tx1"/>
                </a:solidFill>
                <a:latin typeface="Calibri" panose="020F0502020204030204" pitchFamily="34" charset="0"/>
              </a:defRPr>
            </a:lvl4pPr>
            <a:lvl5pPr marL="2069625" indent="-229958">
              <a:spcBef>
                <a:spcPct val="30000"/>
              </a:spcBef>
              <a:defRPr sz="1200">
                <a:solidFill>
                  <a:schemeClr val="tx1"/>
                </a:solidFill>
                <a:latin typeface="Calibri" panose="020F0502020204030204" pitchFamily="34" charset="0"/>
              </a:defRPr>
            </a:lvl5pPr>
            <a:lvl6pPr marL="2529542" indent="-229958" eaLnBrk="0" fontAlgn="base" hangingPunct="0">
              <a:spcBef>
                <a:spcPct val="30000"/>
              </a:spcBef>
              <a:spcAft>
                <a:spcPct val="0"/>
              </a:spcAft>
              <a:defRPr sz="1200">
                <a:solidFill>
                  <a:schemeClr val="tx1"/>
                </a:solidFill>
                <a:latin typeface="Calibri" panose="020F0502020204030204" pitchFamily="34" charset="0"/>
              </a:defRPr>
            </a:lvl6pPr>
            <a:lvl7pPr marL="2989459" indent="-229958" eaLnBrk="0" fontAlgn="base" hangingPunct="0">
              <a:spcBef>
                <a:spcPct val="30000"/>
              </a:spcBef>
              <a:spcAft>
                <a:spcPct val="0"/>
              </a:spcAft>
              <a:defRPr sz="1200">
                <a:solidFill>
                  <a:schemeClr val="tx1"/>
                </a:solidFill>
                <a:latin typeface="Calibri" panose="020F0502020204030204" pitchFamily="34" charset="0"/>
              </a:defRPr>
            </a:lvl7pPr>
            <a:lvl8pPr marL="3449376" indent="-229958" eaLnBrk="0" fontAlgn="base" hangingPunct="0">
              <a:spcBef>
                <a:spcPct val="30000"/>
              </a:spcBef>
              <a:spcAft>
                <a:spcPct val="0"/>
              </a:spcAft>
              <a:defRPr sz="1200">
                <a:solidFill>
                  <a:schemeClr val="tx1"/>
                </a:solidFill>
                <a:latin typeface="Calibri" panose="020F0502020204030204" pitchFamily="34" charset="0"/>
              </a:defRPr>
            </a:lvl8pPr>
            <a:lvl9pPr marL="3909292" indent="-22995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A084121-EC2C-4E58-8F27-277DE632F63D}" type="slidenum">
              <a:rPr lang="en-US" altLang="en-US" smtClean="0"/>
              <a:pPr>
                <a:spcBef>
                  <a:spcPct val="0"/>
                </a:spcBef>
              </a:pPr>
              <a:t>21</a:t>
            </a:fld>
            <a:endParaRPr lang="en-US" altLang="en-US" dirty="0"/>
          </a:p>
        </p:txBody>
      </p:sp>
    </p:spTree>
    <p:extLst>
      <p:ext uri="{BB962C8B-B14F-4D97-AF65-F5344CB8AC3E}">
        <p14:creationId xmlns:p14="http://schemas.microsoft.com/office/powerpoint/2010/main" val="4106155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Date Placeholder 3"/>
          <p:cNvSpPr>
            <a:spLocks noGrp="1"/>
          </p:cNvSpPr>
          <p:nvPr>
            <p:ph type="dt" idx="10"/>
          </p:nvPr>
        </p:nvSpPr>
        <p:spPr/>
        <p:txBody>
          <a:bodyPr/>
          <a:lstStyle/>
          <a:p>
            <a:pPr defTabSz="919847">
              <a:defRPr/>
            </a:pPr>
            <a:endParaRPr lang="en-US" dirty="0">
              <a:solidFill>
                <a:prstClr val="black"/>
              </a:solidFill>
              <a:latin typeface="Calibri"/>
            </a:endParaRPr>
          </a:p>
        </p:txBody>
      </p:sp>
    </p:spTree>
    <p:extLst>
      <p:ext uri="{BB962C8B-B14F-4D97-AF65-F5344CB8AC3E}">
        <p14:creationId xmlns:p14="http://schemas.microsoft.com/office/powerpoint/2010/main" val="29339396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endParaRPr lang="en-US" altLang="en-US" dirty="0"/>
          </a:p>
        </p:txBody>
      </p:sp>
      <p:sp>
        <p:nvSpPr>
          <p:cNvPr id="104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7365" indent="-287448">
              <a:spcBef>
                <a:spcPct val="30000"/>
              </a:spcBef>
              <a:buFont typeface="Arial" panose="020B0604020202020204" pitchFamily="34" charset="0"/>
              <a:buChar char="•"/>
              <a:defRPr sz="1200">
                <a:solidFill>
                  <a:schemeClr val="tx1"/>
                </a:solidFill>
                <a:latin typeface="Calibri" panose="020F0502020204030204" pitchFamily="34" charset="0"/>
              </a:defRPr>
            </a:lvl2pPr>
            <a:lvl3pPr marL="1149792" indent="-229958">
              <a:spcBef>
                <a:spcPct val="30000"/>
              </a:spcBef>
              <a:buFont typeface="Courier New" panose="02070309020205020404" pitchFamily="49" charset="0"/>
              <a:buChar char="o"/>
              <a:defRPr sz="1200">
                <a:solidFill>
                  <a:schemeClr val="tx1"/>
                </a:solidFill>
                <a:latin typeface="Calibri" panose="020F0502020204030204" pitchFamily="34" charset="0"/>
              </a:defRPr>
            </a:lvl3pPr>
            <a:lvl4pPr marL="1609709" indent="-229958">
              <a:spcBef>
                <a:spcPct val="30000"/>
              </a:spcBef>
              <a:defRPr sz="1200">
                <a:solidFill>
                  <a:schemeClr val="tx1"/>
                </a:solidFill>
                <a:latin typeface="Calibri" panose="020F0502020204030204" pitchFamily="34" charset="0"/>
              </a:defRPr>
            </a:lvl4pPr>
            <a:lvl5pPr marL="2069625" indent="-229958">
              <a:spcBef>
                <a:spcPct val="30000"/>
              </a:spcBef>
              <a:defRPr sz="1200">
                <a:solidFill>
                  <a:schemeClr val="tx1"/>
                </a:solidFill>
                <a:latin typeface="Calibri" panose="020F0502020204030204" pitchFamily="34" charset="0"/>
              </a:defRPr>
            </a:lvl5pPr>
            <a:lvl6pPr marL="2529542" indent="-229958" eaLnBrk="0" fontAlgn="base" hangingPunct="0">
              <a:spcBef>
                <a:spcPct val="30000"/>
              </a:spcBef>
              <a:spcAft>
                <a:spcPct val="0"/>
              </a:spcAft>
              <a:defRPr sz="1200">
                <a:solidFill>
                  <a:schemeClr val="tx1"/>
                </a:solidFill>
                <a:latin typeface="Calibri" panose="020F0502020204030204" pitchFamily="34" charset="0"/>
              </a:defRPr>
            </a:lvl6pPr>
            <a:lvl7pPr marL="2989459" indent="-229958" eaLnBrk="0" fontAlgn="base" hangingPunct="0">
              <a:spcBef>
                <a:spcPct val="30000"/>
              </a:spcBef>
              <a:spcAft>
                <a:spcPct val="0"/>
              </a:spcAft>
              <a:defRPr sz="1200">
                <a:solidFill>
                  <a:schemeClr val="tx1"/>
                </a:solidFill>
                <a:latin typeface="Calibri" panose="020F0502020204030204" pitchFamily="34" charset="0"/>
              </a:defRPr>
            </a:lvl7pPr>
            <a:lvl8pPr marL="3449376" indent="-229958" eaLnBrk="0" fontAlgn="base" hangingPunct="0">
              <a:spcBef>
                <a:spcPct val="30000"/>
              </a:spcBef>
              <a:spcAft>
                <a:spcPct val="0"/>
              </a:spcAft>
              <a:defRPr sz="1200">
                <a:solidFill>
                  <a:schemeClr val="tx1"/>
                </a:solidFill>
                <a:latin typeface="Calibri" panose="020F0502020204030204" pitchFamily="34" charset="0"/>
              </a:defRPr>
            </a:lvl8pPr>
            <a:lvl9pPr marL="3909292" indent="-22995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77FBDA-5E16-4EAB-9BE1-06B9A505983F}" type="slidenum">
              <a:rPr lang="en-US" altLang="en-US" smtClean="0"/>
              <a:pPr>
                <a:spcBef>
                  <a:spcPct val="0"/>
                </a:spcBef>
              </a:pPr>
              <a:t>22</a:t>
            </a:fld>
            <a:endParaRPr lang="en-US" altLang="en-US" dirty="0"/>
          </a:p>
        </p:txBody>
      </p:sp>
    </p:spTree>
    <p:extLst>
      <p:ext uri="{BB962C8B-B14F-4D97-AF65-F5344CB8AC3E}">
        <p14:creationId xmlns:p14="http://schemas.microsoft.com/office/powerpoint/2010/main" val="33319682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DCC5791-818D-4D59-83A9-45836858B240}" type="slidenum">
              <a:rPr lang="en-US" smtClean="0"/>
              <a:pPr>
                <a:defRPr/>
              </a:pPr>
              <a:t>23</a:t>
            </a:fld>
            <a:endParaRPr lang="en-US" dirty="0"/>
          </a:p>
        </p:txBody>
      </p:sp>
    </p:spTree>
    <p:extLst>
      <p:ext uri="{BB962C8B-B14F-4D97-AF65-F5344CB8AC3E}">
        <p14:creationId xmlns:p14="http://schemas.microsoft.com/office/powerpoint/2010/main" val="10008418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DCC5791-818D-4D59-83A9-45836858B240}" type="slidenum">
              <a:rPr lang="en-US" smtClean="0"/>
              <a:pPr>
                <a:defRPr/>
              </a:pPr>
              <a:t>24</a:t>
            </a:fld>
            <a:endParaRPr lang="en-US" dirty="0"/>
          </a:p>
        </p:txBody>
      </p:sp>
    </p:spTree>
    <p:extLst>
      <p:ext uri="{BB962C8B-B14F-4D97-AF65-F5344CB8AC3E}">
        <p14:creationId xmlns:p14="http://schemas.microsoft.com/office/powerpoint/2010/main" val="1119649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553A12-D187-4305-A61D-506F4EA46244}" type="slidenum">
              <a:rPr lang="en-US" smtClean="0"/>
              <a:t>25</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0621989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553A12-D187-4305-A61D-506F4EA46244}" type="slidenum">
              <a:rPr lang="en-US" smtClean="0"/>
              <a:t>26</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8267704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553A12-D187-4305-A61D-506F4EA46244}" type="slidenum">
              <a:rPr lang="en-US" smtClean="0"/>
              <a:t>27</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4590586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887079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9588694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4409306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708868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7365" indent="-287448">
              <a:spcBef>
                <a:spcPct val="30000"/>
              </a:spcBef>
              <a:buFont typeface="Arial" panose="020B0604020202020204" pitchFamily="34" charset="0"/>
              <a:buChar char="•"/>
              <a:defRPr sz="1200">
                <a:solidFill>
                  <a:schemeClr val="tx1"/>
                </a:solidFill>
                <a:latin typeface="Calibri" panose="020F0502020204030204" pitchFamily="34" charset="0"/>
              </a:defRPr>
            </a:lvl2pPr>
            <a:lvl3pPr marL="1149792" indent="-229958">
              <a:spcBef>
                <a:spcPct val="30000"/>
              </a:spcBef>
              <a:buFont typeface="Courier New" panose="02070309020205020404" pitchFamily="49" charset="0"/>
              <a:buChar char="o"/>
              <a:defRPr sz="1200">
                <a:solidFill>
                  <a:schemeClr val="tx1"/>
                </a:solidFill>
                <a:latin typeface="Calibri" panose="020F0502020204030204" pitchFamily="34" charset="0"/>
              </a:defRPr>
            </a:lvl3pPr>
            <a:lvl4pPr marL="1609709" indent="-229958">
              <a:spcBef>
                <a:spcPct val="30000"/>
              </a:spcBef>
              <a:defRPr sz="1200">
                <a:solidFill>
                  <a:schemeClr val="tx1"/>
                </a:solidFill>
                <a:latin typeface="Calibri" panose="020F0502020204030204" pitchFamily="34" charset="0"/>
              </a:defRPr>
            </a:lvl4pPr>
            <a:lvl5pPr marL="2069625" indent="-229958">
              <a:spcBef>
                <a:spcPct val="30000"/>
              </a:spcBef>
              <a:defRPr sz="1200">
                <a:solidFill>
                  <a:schemeClr val="tx1"/>
                </a:solidFill>
                <a:latin typeface="Calibri" panose="020F0502020204030204" pitchFamily="34" charset="0"/>
              </a:defRPr>
            </a:lvl5pPr>
            <a:lvl6pPr marL="2529542" indent="-229958" eaLnBrk="0" fontAlgn="base" hangingPunct="0">
              <a:spcBef>
                <a:spcPct val="30000"/>
              </a:spcBef>
              <a:spcAft>
                <a:spcPct val="0"/>
              </a:spcAft>
              <a:defRPr sz="1200">
                <a:solidFill>
                  <a:schemeClr val="tx1"/>
                </a:solidFill>
                <a:latin typeface="Calibri" panose="020F0502020204030204" pitchFamily="34" charset="0"/>
              </a:defRPr>
            </a:lvl6pPr>
            <a:lvl7pPr marL="2989459" indent="-229958" eaLnBrk="0" fontAlgn="base" hangingPunct="0">
              <a:spcBef>
                <a:spcPct val="30000"/>
              </a:spcBef>
              <a:spcAft>
                <a:spcPct val="0"/>
              </a:spcAft>
              <a:defRPr sz="1200">
                <a:solidFill>
                  <a:schemeClr val="tx1"/>
                </a:solidFill>
                <a:latin typeface="Calibri" panose="020F0502020204030204" pitchFamily="34" charset="0"/>
              </a:defRPr>
            </a:lvl7pPr>
            <a:lvl8pPr marL="3449376" indent="-229958" eaLnBrk="0" fontAlgn="base" hangingPunct="0">
              <a:spcBef>
                <a:spcPct val="30000"/>
              </a:spcBef>
              <a:spcAft>
                <a:spcPct val="0"/>
              </a:spcAft>
              <a:defRPr sz="1200">
                <a:solidFill>
                  <a:schemeClr val="tx1"/>
                </a:solidFill>
                <a:latin typeface="Calibri" panose="020F0502020204030204" pitchFamily="34" charset="0"/>
              </a:defRPr>
            </a:lvl8pPr>
            <a:lvl9pPr marL="3909292" indent="-22995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CBC73A-75E9-481F-B9D6-5C668999725F}" type="slidenum">
              <a:rPr lang="en-US" altLang="en-US" smtClean="0"/>
              <a:pPr>
                <a:spcBef>
                  <a:spcPct val="0"/>
                </a:spcBef>
              </a:pPr>
              <a:t>4</a:t>
            </a:fld>
            <a:endParaRPr lang="en-US" altLang="en-US" dirty="0"/>
          </a:p>
        </p:txBody>
      </p:sp>
    </p:spTree>
    <p:extLst>
      <p:ext uri="{BB962C8B-B14F-4D97-AF65-F5344CB8AC3E}">
        <p14:creationId xmlns:p14="http://schemas.microsoft.com/office/powerpoint/2010/main" val="23710126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40904266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endParaRPr lang="en-US" dirty="0"/>
          </a:p>
        </p:txBody>
      </p:sp>
    </p:spTree>
    <p:extLst>
      <p:ext uri="{BB962C8B-B14F-4D97-AF65-F5344CB8AC3E}">
        <p14:creationId xmlns:p14="http://schemas.microsoft.com/office/powerpoint/2010/main" val="20556167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D2B351-4D92-4EEF-991F-6C44CED31316}" type="slidenum">
              <a:rPr lang="en-US" smtClean="0"/>
              <a:t>64</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636836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3891168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41551484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7039777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300931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D2B351-4D92-4EEF-991F-6C44CED31316}" type="slidenum">
              <a:rPr lang="en-US" smtClean="0"/>
              <a:t>84</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834747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D2B351-4D92-4EEF-991F-6C44CED31316}" type="slidenum">
              <a:rPr lang="en-US" smtClean="0"/>
              <a:t>90</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4336165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221969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9AE4B81E-EF3A-4C6B-9468-01206EB6E189}"/>
              </a:ext>
            </a:extLst>
          </p:cNvPr>
          <p:cNvSpPr>
            <a:spLocks noGrp="1"/>
          </p:cNvSpPr>
          <p:nvPr>
            <p:ph type="body" idx="1"/>
          </p:nvPr>
        </p:nvSpPr>
        <p:spPr/>
        <p:txBody>
          <a:bodyPr wrap="square" numCol="1" anchor="t" anchorCtr="0" compatLnSpc="1">
            <a:prstTxWarp prst="textNoShape">
              <a:avLst/>
            </a:prstTxWarp>
          </a:bodyPr>
          <a:lstStyle/>
          <a:p>
            <a:pPr marL="114979" indent="-114979">
              <a:spcBef>
                <a:spcPct val="0"/>
              </a:spcBef>
              <a:defRPr/>
            </a:pPr>
            <a:endParaRPr lang="en-US" dirty="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7365" indent="-287448">
              <a:spcBef>
                <a:spcPct val="30000"/>
              </a:spcBef>
              <a:buFont typeface="Arial" panose="020B0604020202020204" pitchFamily="34" charset="0"/>
              <a:buChar char="•"/>
              <a:defRPr sz="1200">
                <a:solidFill>
                  <a:schemeClr val="tx1"/>
                </a:solidFill>
                <a:latin typeface="Calibri" panose="020F0502020204030204" pitchFamily="34" charset="0"/>
              </a:defRPr>
            </a:lvl2pPr>
            <a:lvl3pPr marL="1149792" indent="-229958">
              <a:spcBef>
                <a:spcPct val="30000"/>
              </a:spcBef>
              <a:buFont typeface="Courier New" panose="02070309020205020404" pitchFamily="49" charset="0"/>
              <a:buChar char="o"/>
              <a:defRPr sz="1200">
                <a:solidFill>
                  <a:schemeClr val="tx1"/>
                </a:solidFill>
                <a:latin typeface="Calibri" panose="020F0502020204030204" pitchFamily="34" charset="0"/>
              </a:defRPr>
            </a:lvl3pPr>
            <a:lvl4pPr marL="1609709" indent="-229958">
              <a:spcBef>
                <a:spcPct val="30000"/>
              </a:spcBef>
              <a:defRPr sz="1200">
                <a:solidFill>
                  <a:schemeClr val="tx1"/>
                </a:solidFill>
                <a:latin typeface="Calibri" panose="020F0502020204030204" pitchFamily="34" charset="0"/>
              </a:defRPr>
            </a:lvl4pPr>
            <a:lvl5pPr marL="2069625" indent="-229958">
              <a:spcBef>
                <a:spcPct val="30000"/>
              </a:spcBef>
              <a:defRPr sz="1200">
                <a:solidFill>
                  <a:schemeClr val="tx1"/>
                </a:solidFill>
                <a:latin typeface="Calibri" panose="020F0502020204030204" pitchFamily="34" charset="0"/>
              </a:defRPr>
            </a:lvl5pPr>
            <a:lvl6pPr marL="2529542" indent="-229958" eaLnBrk="0" fontAlgn="base" hangingPunct="0">
              <a:spcBef>
                <a:spcPct val="30000"/>
              </a:spcBef>
              <a:spcAft>
                <a:spcPct val="0"/>
              </a:spcAft>
              <a:defRPr sz="1200">
                <a:solidFill>
                  <a:schemeClr val="tx1"/>
                </a:solidFill>
                <a:latin typeface="Calibri" panose="020F0502020204030204" pitchFamily="34" charset="0"/>
              </a:defRPr>
            </a:lvl6pPr>
            <a:lvl7pPr marL="2989459" indent="-229958" eaLnBrk="0" fontAlgn="base" hangingPunct="0">
              <a:spcBef>
                <a:spcPct val="30000"/>
              </a:spcBef>
              <a:spcAft>
                <a:spcPct val="0"/>
              </a:spcAft>
              <a:defRPr sz="1200">
                <a:solidFill>
                  <a:schemeClr val="tx1"/>
                </a:solidFill>
                <a:latin typeface="Calibri" panose="020F0502020204030204" pitchFamily="34" charset="0"/>
              </a:defRPr>
            </a:lvl7pPr>
            <a:lvl8pPr marL="3449376" indent="-229958" eaLnBrk="0" fontAlgn="base" hangingPunct="0">
              <a:spcBef>
                <a:spcPct val="30000"/>
              </a:spcBef>
              <a:spcAft>
                <a:spcPct val="0"/>
              </a:spcAft>
              <a:defRPr sz="1200">
                <a:solidFill>
                  <a:schemeClr val="tx1"/>
                </a:solidFill>
                <a:latin typeface="Calibri" panose="020F0502020204030204" pitchFamily="34" charset="0"/>
              </a:defRPr>
            </a:lvl8pPr>
            <a:lvl9pPr marL="3909292" indent="-22995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A1B648-5E62-4CE3-AC4F-D708781A8AB6}" type="slidenum">
              <a:rPr lang="en-US" altLang="en-US" smtClean="0"/>
              <a:pPr>
                <a:spcBef>
                  <a:spcPct val="0"/>
                </a:spcBef>
              </a:pPr>
              <a:t>6</a:t>
            </a:fld>
            <a:endParaRPr lang="en-US" altLang="en-US" dirty="0"/>
          </a:p>
        </p:txBody>
      </p:sp>
    </p:spTree>
    <p:extLst>
      <p:ext uri="{BB962C8B-B14F-4D97-AF65-F5344CB8AC3E}">
        <p14:creationId xmlns:p14="http://schemas.microsoft.com/office/powerpoint/2010/main" val="23695692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09374112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20237776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9337808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u="sng" dirty="0"/>
          </a:p>
        </p:txBody>
      </p:sp>
      <p:sp>
        <p:nvSpPr>
          <p:cNvPr id="4" name="Date Placeholder 3"/>
          <p:cNvSpPr>
            <a:spLocks noGrp="1"/>
          </p:cNvSpPr>
          <p:nvPr>
            <p:ph type="dt" idx="10"/>
          </p:nvPr>
        </p:nvSpPr>
        <p:spPr/>
        <p:txBody>
          <a:bodyPr/>
          <a:lstStyle/>
          <a:p>
            <a:pPr defTabSz="919847">
              <a:defRPr/>
            </a:pPr>
            <a:endParaRPr lang="en-US" dirty="0">
              <a:solidFill>
                <a:prstClr val="black"/>
              </a:solidFill>
              <a:latin typeface="Calibri"/>
            </a:endParaRPr>
          </a:p>
        </p:txBody>
      </p:sp>
      <p:sp>
        <p:nvSpPr>
          <p:cNvPr id="5" name="Slide Number Placeholder 4"/>
          <p:cNvSpPr>
            <a:spLocks noGrp="1"/>
          </p:cNvSpPr>
          <p:nvPr>
            <p:ph type="sldNum" sz="quarter" idx="11"/>
          </p:nvPr>
        </p:nvSpPr>
        <p:spPr/>
        <p:txBody>
          <a:bodyPr/>
          <a:lstStyle/>
          <a:p>
            <a:pPr defTabSz="919847">
              <a:defRPr/>
            </a:pPr>
            <a:fld id="{211F6FCC-0D49-4E3A-9FF8-262A002ADA26}" type="slidenum">
              <a:rPr lang="en-US">
                <a:solidFill>
                  <a:prstClr val="black"/>
                </a:solidFill>
                <a:latin typeface="Calibri"/>
              </a:rPr>
              <a:pPr defTabSz="919847">
                <a:defRPr/>
              </a:pPr>
              <a:t>108</a:t>
            </a:fld>
            <a:endParaRPr lang="en-US" dirty="0">
              <a:solidFill>
                <a:prstClr val="black"/>
              </a:solidFill>
              <a:latin typeface="Calibri"/>
            </a:endParaRPr>
          </a:p>
        </p:txBody>
      </p:sp>
    </p:spTree>
    <p:extLst>
      <p:ext uri="{BB962C8B-B14F-4D97-AF65-F5344CB8AC3E}">
        <p14:creationId xmlns:p14="http://schemas.microsoft.com/office/powerpoint/2010/main" val="29170405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9847">
              <a:defRPr/>
            </a:pPr>
            <a:fld id="{75693FD4-8F83-4EF7-AC3F-0DC0388986B0}" type="slidenum">
              <a:rPr lang="en-US">
                <a:solidFill>
                  <a:prstClr val="black"/>
                </a:solidFill>
                <a:latin typeface="Calibri"/>
              </a:rPr>
              <a:pPr defTabSz="919847">
                <a:defRPr/>
              </a:pPr>
              <a:t>109</a:t>
            </a:fld>
            <a:endParaRPr lang="en-US" dirty="0">
              <a:solidFill>
                <a:prstClr val="black"/>
              </a:solidFill>
              <a:latin typeface="Calibri"/>
            </a:endParaRPr>
          </a:p>
        </p:txBody>
      </p:sp>
      <p:sp>
        <p:nvSpPr>
          <p:cNvPr id="5" name="Date Placeholder 4"/>
          <p:cNvSpPr>
            <a:spLocks noGrp="1"/>
          </p:cNvSpPr>
          <p:nvPr>
            <p:ph type="dt" idx="11"/>
          </p:nvPr>
        </p:nvSpPr>
        <p:spPr/>
        <p:txBody>
          <a:bodyPr/>
          <a:lstStyle/>
          <a:p>
            <a:pPr defTabSz="919847">
              <a:defRPr/>
            </a:pPr>
            <a:endParaRPr lang="en-US" dirty="0">
              <a:solidFill>
                <a:prstClr val="black"/>
              </a:solidFill>
              <a:latin typeface="Calibri"/>
            </a:endParaRPr>
          </a:p>
        </p:txBody>
      </p:sp>
    </p:spTree>
    <p:extLst>
      <p:ext uri="{BB962C8B-B14F-4D97-AF65-F5344CB8AC3E}">
        <p14:creationId xmlns:p14="http://schemas.microsoft.com/office/powerpoint/2010/main" val="340578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7365" indent="-287448">
              <a:spcBef>
                <a:spcPct val="30000"/>
              </a:spcBef>
              <a:buFont typeface="Arial" panose="020B0604020202020204" pitchFamily="34" charset="0"/>
              <a:buChar char="•"/>
              <a:defRPr sz="1200">
                <a:solidFill>
                  <a:schemeClr val="tx1"/>
                </a:solidFill>
                <a:latin typeface="Calibri" panose="020F0502020204030204" pitchFamily="34" charset="0"/>
              </a:defRPr>
            </a:lvl2pPr>
            <a:lvl3pPr marL="1149792" indent="-229958">
              <a:spcBef>
                <a:spcPct val="30000"/>
              </a:spcBef>
              <a:buFont typeface="Courier New" panose="02070309020205020404" pitchFamily="49" charset="0"/>
              <a:buChar char="o"/>
              <a:defRPr sz="1200">
                <a:solidFill>
                  <a:schemeClr val="tx1"/>
                </a:solidFill>
                <a:latin typeface="Calibri" panose="020F0502020204030204" pitchFamily="34" charset="0"/>
              </a:defRPr>
            </a:lvl3pPr>
            <a:lvl4pPr marL="1609709" indent="-229958">
              <a:spcBef>
                <a:spcPct val="30000"/>
              </a:spcBef>
              <a:defRPr sz="1200">
                <a:solidFill>
                  <a:schemeClr val="tx1"/>
                </a:solidFill>
                <a:latin typeface="Calibri" panose="020F0502020204030204" pitchFamily="34" charset="0"/>
              </a:defRPr>
            </a:lvl4pPr>
            <a:lvl5pPr marL="2069625" indent="-229958">
              <a:spcBef>
                <a:spcPct val="30000"/>
              </a:spcBef>
              <a:defRPr sz="1200">
                <a:solidFill>
                  <a:schemeClr val="tx1"/>
                </a:solidFill>
                <a:latin typeface="Calibri" panose="020F0502020204030204" pitchFamily="34" charset="0"/>
              </a:defRPr>
            </a:lvl5pPr>
            <a:lvl6pPr marL="2529542" indent="-229958" eaLnBrk="0" fontAlgn="base" hangingPunct="0">
              <a:spcBef>
                <a:spcPct val="30000"/>
              </a:spcBef>
              <a:spcAft>
                <a:spcPct val="0"/>
              </a:spcAft>
              <a:defRPr sz="1200">
                <a:solidFill>
                  <a:schemeClr val="tx1"/>
                </a:solidFill>
                <a:latin typeface="Calibri" panose="020F0502020204030204" pitchFamily="34" charset="0"/>
              </a:defRPr>
            </a:lvl6pPr>
            <a:lvl7pPr marL="2989459" indent="-229958" eaLnBrk="0" fontAlgn="base" hangingPunct="0">
              <a:spcBef>
                <a:spcPct val="30000"/>
              </a:spcBef>
              <a:spcAft>
                <a:spcPct val="0"/>
              </a:spcAft>
              <a:defRPr sz="1200">
                <a:solidFill>
                  <a:schemeClr val="tx1"/>
                </a:solidFill>
                <a:latin typeface="Calibri" panose="020F0502020204030204" pitchFamily="34" charset="0"/>
              </a:defRPr>
            </a:lvl7pPr>
            <a:lvl8pPr marL="3449376" indent="-229958" eaLnBrk="0" fontAlgn="base" hangingPunct="0">
              <a:spcBef>
                <a:spcPct val="30000"/>
              </a:spcBef>
              <a:spcAft>
                <a:spcPct val="0"/>
              </a:spcAft>
              <a:defRPr sz="1200">
                <a:solidFill>
                  <a:schemeClr val="tx1"/>
                </a:solidFill>
                <a:latin typeface="Calibri" panose="020F0502020204030204" pitchFamily="34" charset="0"/>
              </a:defRPr>
            </a:lvl8pPr>
            <a:lvl9pPr marL="3909292" indent="-22995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428AE25-E422-425C-B3EB-57A3E7F6D567}" type="slidenum">
              <a:rPr lang="en-US" altLang="en-US" smtClean="0"/>
              <a:pPr>
                <a:spcBef>
                  <a:spcPct val="0"/>
                </a:spcBef>
              </a:pPr>
              <a:t>7</a:t>
            </a:fld>
            <a:endParaRPr lang="en-US" altLang="en-US" dirty="0"/>
          </a:p>
        </p:txBody>
      </p:sp>
    </p:spTree>
    <p:extLst>
      <p:ext uri="{BB962C8B-B14F-4D97-AF65-F5344CB8AC3E}">
        <p14:creationId xmlns:p14="http://schemas.microsoft.com/office/powerpoint/2010/main" val="1769963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40916DFA-C8B8-47C6-8A57-A1C512449FB8}"/>
              </a:ext>
            </a:extLst>
          </p:cNvPr>
          <p:cNvSpPr>
            <a:spLocks noGrp="1"/>
          </p:cNvSpPr>
          <p:nvPr>
            <p:ph type="body" idx="1"/>
          </p:nvPr>
        </p:nvSpPr>
        <p:spPr/>
        <p:txBody>
          <a:bodyPr wrap="square" numCol="1" anchor="t" anchorCtr="0" compatLnSpc="1">
            <a:prstTxWarp prst="textNoShape">
              <a:avLst/>
            </a:prstTxWarp>
          </a:bodyPr>
          <a:lstStyle/>
          <a:p>
            <a:pPr marL="114979" indent="-114979">
              <a:spcBef>
                <a:spcPct val="0"/>
              </a:spcBef>
              <a:defRPr/>
            </a:pPr>
            <a:endParaRPr lang="en-US" dirty="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7365" indent="-287448">
              <a:spcBef>
                <a:spcPct val="30000"/>
              </a:spcBef>
              <a:buFont typeface="Arial" panose="020B0604020202020204" pitchFamily="34" charset="0"/>
              <a:buChar char="•"/>
              <a:defRPr sz="1200">
                <a:solidFill>
                  <a:schemeClr val="tx1"/>
                </a:solidFill>
                <a:latin typeface="Calibri" panose="020F0502020204030204" pitchFamily="34" charset="0"/>
              </a:defRPr>
            </a:lvl2pPr>
            <a:lvl3pPr marL="1149792" indent="-229958">
              <a:spcBef>
                <a:spcPct val="30000"/>
              </a:spcBef>
              <a:buFont typeface="Courier New" panose="02070309020205020404" pitchFamily="49" charset="0"/>
              <a:buChar char="o"/>
              <a:defRPr sz="1200">
                <a:solidFill>
                  <a:schemeClr val="tx1"/>
                </a:solidFill>
                <a:latin typeface="Calibri" panose="020F0502020204030204" pitchFamily="34" charset="0"/>
              </a:defRPr>
            </a:lvl3pPr>
            <a:lvl4pPr marL="1609709" indent="-229958">
              <a:spcBef>
                <a:spcPct val="30000"/>
              </a:spcBef>
              <a:defRPr sz="1200">
                <a:solidFill>
                  <a:schemeClr val="tx1"/>
                </a:solidFill>
                <a:latin typeface="Calibri" panose="020F0502020204030204" pitchFamily="34" charset="0"/>
              </a:defRPr>
            </a:lvl4pPr>
            <a:lvl5pPr marL="2069625" indent="-229958">
              <a:spcBef>
                <a:spcPct val="30000"/>
              </a:spcBef>
              <a:defRPr sz="1200">
                <a:solidFill>
                  <a:schemeClr val="tx1"/>
                </a:solidFill>
                <a:latin typeface="Calibri" panose="020F0502020204030204" pitchFamily="34" charset="0"/>
              </a:defRPr>
            </a:lvl5pPr>
            <a:lvl6pPr marL="2529542" indent="-229958" eaLnBrk="0" fontAlgn="base" hangingPunct="0">
              <a:spcBef>
                <a:spcPct val="30000"/>
              </a:spcBef>
              <a:spcAft>
                <a:spcPct val="0"/>
              </a:spcAft>
              <a:defRPr sz="1200">
                <a:solidFill>
                  <a:schemeClr val="tx1"/>
                </a:solidFill>
                <a:latin typeface="Calibri" panose="020F0502020204030204" pitchFamily="34" charset="0"/>
              </a:defRPr>
            </a:lvl6pPr>
            <a:lvl7pPr marL="2989459" indent="-229958" eaLnBrk="0" fontAlgn="base" hangingPunct="0">
              <a:spcBef>
                <a:spcPct val="30000"/>
              </a:spcBef>
              <a:spcAft>
                <a:spcPct val="0"/>
              </a:spcAft>
              <a:defRPr sz="1200">
                <a:solidFill>
                  <a:schemeClr val="tx1"/>
                </a:solidFill>
                <a:latin typeface="Calibri" panose="020F0502020204030204" pitchFamily="34" charset="0"/>
              </a:defRPr>
            </a:lvl7pPr>
            <a:lvl8pPr marL="3449376" indent="-229958" eaLnBrk="0" fontAlgn="base" hangingPunct="0">
              <a:spcBef>
                <a:spcPct val="30000"/>
              </a:spcBef>
              <a:spcAft>
                <a:spcPct val="0"/>
              </a:spcAft>
              <a:defRPr sz="1200">
                <a:solidFill>
                  <a:schemeClr val="tx1"/>
                </a:solidFill>
                <a:latin typeface="Calibri" panose="020F0502020204030204" pitchFamily="34" charset="0"/>
              </a:defRPr>
            </a:lvl8pPr>
            <a:lvl9pPr marL="3909292" indent="-22995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A124E86-B4F5-4973-9CF5-EE57EDEB85C9}" type="slidenum">
              <a:rPr lang="en-US" altLang="en-US" smtClean="0"/>
              <a:pPr>
                <a:spcBef>
                  <a:spcPct val="0"/>
                </a:spcBef>
              </a:pPr>
              <a:t>8</a:t>
            </a:fld>
            <a:endParaRPr lang="en-US" altLang="en-US" dirty="0"/>
          </a:p>
        </p:txBody>
      </p:sp>
    </p:spTree>
    <p:extLst>
      <p:ext uri="{BB962C8B-B14F-4D97-AF65-F5344CB8AC3E}">
        <p14:creationId xmlns:p14="http://schemas.microsoft.com/office/powerpoint/2010/main" val="2842337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9DF73E4B-A15F-49AD-9B6B-A494B436A431}"/>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114979" indent="-114979">
              <a:spcBef>
                <a:spcPct val="0"/>
              </a:spcBef>
              <a:defRPr/>
            </a:pPr>
            <a:r>
              <a:rPr lang="en-US" dirty="0"/>
              <a:t>You can see that the third bullet makes this a continuous test</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7365" indent="-287448">
              <a:spcBef>
                <a:spcPct val="30000"/>
              </a:spcBef>
              <a:buFont typeface="Arial" panose="020B0604020202020204" pitchFamily="34" charset="0"/>
              <a:buChar char="•"/>
              <a:defRPr sz="1200">
                <a:solidFill>
                  <a:schemeClr val="tx1"/>
                </a:solidFill>
                <a:latin typeface="Calibri" panose="020F0502020204030204" pitchFamily="34" charset="0"/>
              </a:defRPr>
            </a:lvl2pPr>
            <a:lvl3pPr marL="1149792" indent="-229958">
              <a:spcBef>
                <a:spcPct val="30000"/>
              </a:spcBef>
              <a:buFont typeface="Courier New" panose="02070309020205020404" pitchFamily="49" charset="0"/>
              <a:buChar char="o"/>
              <a:defRPr sz="1200">
                <a:solidFill>
                  <a:schemeClr val="tx1"/>
                </a:solidFill>
                <a:latin typeface="Calibri" panose="020F0502020204030204" pitchFamily="34" charset="0"/>
              </a:defRPr>
            </a:lvl3pPr>
            <a:lvl4pPr marL="1609709" indent="-229958">
              <a:spcBef>
                <a:spcPct val="30000"/>
              </a:spcBef>
              <a:defRPr sz="1200">
                <a:solidFill>
                  <a:schemeClr val="tx1"/>
                </a:solidFill>
                <a:latin typeface="Calibri" panose="020F0502020204030204" pitchFamily="34" charset="0"/>
              </a:defRPr>
            </a:lvl4pPr>
            <a:lvl5pPr marL="2069625" indent="-229958">
              <a:spcBef>
                <a:spcPct val="30000"/>
              </a:spcBef>
              <a:defRPr sz="1200">
                <a:solidFill>
                  <a:schemeClr val="tx1"/>
                </a:solidFill>
                <a:latin typeface="Calibri" panose="020F0502020204030204" pitchFamily="34" charset="0"/>
              </a:defRPr>
            </a:lvl5pPr>
            <a:lvl6pPr marL="2529542" indent="-229958" eaLnBrk="0" fontAlgn="base" hangingPunct="0">
              <a:spcBef>
                <a:spcPct val="30000"/>
              </a:spcBef>
              <a:spcAft>
                <a:spcPct val="0"/>
              </a:spcAft>
              <a:defRPr sz="1200">
                <a:solidFill>
                  <a:schemeClr val="tx1"/>
                </a:solidFill>
                <a:latin typeface="Calibri" panose="020F0502020204030204" pitchFamily="34" charset="0"/>
              </a:defRPr>
            </a:lvl6pPr>
            <a:lvl7pPr marL="2989459" indent="-229958" eaLnBrk="0" fontAlgn="base" hangingPunct="0">
              <a:spcBef>
                <a:spcPct val="30000"/>
              </a:spcBef>
              <a:spcAft>
                <a:spcPct val="0"/>
              </a:spcAft>
              <a:defRPr sz="1200">
                <a:solidFill>
                  <a:schemeClr val="tx1"/>
                </a:solidFill>
                <a:latin typeface="Calibri" panose="020F0502020204030204" pitchFamily="34" charset="0"/>
              </a:defRPr>
            </a:lvl7pPr>
            <a:lvl8pPr marL="3449376" indent="-229958" eaLnBrk="0" fontAlgn="base" hangingPunct="0">
              <a:spcBef>
                <a:spcPct val="30000"/>
              </a:spcBef>
              <a:spcAft>
                <a:spcPct val="0"/>
              </a:spcAft>
              <a:defRPr sz="1200">
                <a:solidFill>
                  <a:schemeClr val="tx1"/>
                </a:solidFill>
                <a:latin typeface="Calibri" panose="020F0502020204030204" pitchFamily="34" charset="0"/>
              </a:defRPr>
            </a:lvl8pPr>
            <a:lvl9pPr marL="3909292" indent="-22995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CA9A389-C330-4C15-91ED-29316B61606C}"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1853667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4915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7365" indent="-287448">
              <a:spcBef>
                <a:spcPct val="30000"/>
              </a:spcBef>
              <a:buFont typeface="Arial" panose="020B0604020202020204" pitchFamily="34" charset="0"/>
              <a:buChar char="•"/>
              <a:defRPr sz="1200">
                <a:solidFill>
                  <a:schemeClr val="tx1"/>
                </a:solidFill>
                <a:latin typeface="Calibri" panose="020F0502020204030204" pitchFamily="34" charset="0"/>
              </a:defRPr>
            </a:lvl2pPr>
            <a:lvl3pPr marL="1149792" indent="-229958">
              <a:spcBef>
                <a:spcPct val="30000"/>
              </a:spcBef>
              <a:buFont typeface="Courier New" panose="02070309020205020404" pitchFamily="49" charset="0"/>
              <a:buChar char="o"/>
              <a:defRPr sz="1200">
                <a:solidFill>
                  <a:schemeClr val="tx1"/>
                </a:solidFill>
                <a:latin typeface="Calibri" panose="020F0502020204030204" pitchFamily="34" charset="0"/>
              </a:defRPr>
            </a:lvl3pPr>
            <a:lvl4pPr marL="1609709" indent="-229958">
              <a:spcBef>
                <a:spcPct val="30000"/>
              </a:spcBef>
              <a:defRPr sz="1200">
                <a:solidFill>
                  <a:schemeClr val="tx1"/>
                </a:solidFill>
                <a:latin typeface="Calibri" panose="020F0502020204030204" pitchFamily="34" charset="0"/>
              </a:defRPr>
            </a:lvl4pPr>
            <a:lvl5pPr marL="2069625" indent="-229958">
              <a:spcBef>
                <a:spcPct val="30000"/>
              </a:spcBef>
              <a:defRPr sz="1200">
                <a:solidFill>
                  <a:schemeClr val="tx1"/>
                </a:solidFill>
                <a:latin typeface="Calibri" panose="020F0502020204030204" pitchFamily="34" charset="0"/>
              </a:defRPr>
            </a:lvl5pPr>
            <a:lvl6pPr marL="2529542" indent="-229958" eaLnBrk="0" fontAlgn="base" hangingPunct="0">
              <a:spcBef>
                <a:spcPct val="30000"/>
              </a:spcBef>
              <a:spcAft>
                <a:spcPct val="0"/>
              </a:spcAft>
              <a:defRPr sz="1200">
                <a:solidFill>
                  <a:schemeClr val="tx1"/>
                </a:solidFill>
                <a:latin typeface="Calibri" panose="020F0502020204030204" pitchFamily="34" charset="0"/>
              </a:defRPr>
            </a:lvl6pPr>
            <a:lvl7pPr marL="2989459" indent="-229958" eaLnBrk="0" fontAlgn="base" hangingPunct="0">
              <a:spcBef>
                <a:spcPct val="30000"/>
              </a:spcBef>
              <a:spcAft>
                <a:spcPct val="0"/>
              </a:spcAft>
              <a:defRPr sz="1200">
                <a:solidFill>
                  <a:schemeClr val="tx1"/>
                </a:solidFill>
                <a:latin typeface="Calibri" panose="020F0502020204030204" pitchFamily="34" charset="0"/>
              </a:defRPr>
            </a:lvl7pPr>
            <a:lvl8pPr marL="3449376" indent="-229958" eaLnBrk="0" fontAlgn="base" hangingPunct="0">
              <a:spcBef>
                <a:spcPct val="30000"/>
              </a:spcBef>
              <a:spcAft>
                <a:spcPct val="0"/>
              </a:spcAft>
              <a:defRPr sz="1200">
                <a:solidFill>
                  <a:schemeClr val="tx1"/>
                </a:solidFill>
                <a:latin typeface="Calibri" panose="020F0502020204030204" pitchFamily="34" charset="0"/>
              </a:defRPr>
            </a:lvl8pPr>
            <a:lvl9pPr marL="3909292" indent="-22995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DB687B-0C08-403A-AAB2-F18FBEF131E5}"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1196459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E5134748-DC11-49F7-A9CC-A3F3E17AAB2B}"/>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14979" indent="-114979">
              <a:spcBef>
                <a:spcPct val="0"/>
              </a:spcBef>
              <a:defRPr/>
            </a:pPr>
            <a:endParaRPr 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7365" indent="-287448">
              <a:spcBef>
                <a:spcPct val="30000"/>
              </a:spcBef>
              <a:buFont typeface="Arial" panose="020B0604020202020204" pitchFamily="34" charset="0"/>
              <a:buChar char="•"/>
              <a:defRPr sz="1200">
                <a:solidFill>
                  <a:schemeClr val="tx1"/>
                </a:solidFill>
                <a:latin typeface="Calibri" panose="020F0502020204030204" pitchFamily="34" charset="0"/>
              </a:defRPr>
            </a:lvl2pPr>
            <a:lvl3pPr marL="1149792" indent="-229958">
              <a:spcBef>
                <a:spcPct val="30000"/>
              </a:spcBef>
              <a:buFont typeface="Courier New" panose="02070309020205020404" pitchFamily="49" charset="0"/>
              <a:buChar char="o"/>
              <a:defRPr sz="1200">
                <a:solidFill>
                  <a:schemeClr val="tx1"/>
                </a:solidFill>
                <a:latin typeface="Calibri" panose="020F0502020204030204" pitchFamily="34" charset="0"/>
              </a:defRPr>
            </a:lvl3pPr>
            <a:lvl4pPr marL="1609709" indent="-229958">
              <a:spcBef>
                <a:spcPct val="30000"/>
              </a:spcBef>
              <a:defRPr sz="1200">
                <a:solidFill>
                  <a:schemeClr val="tx1"/>
                </a:solidFill>
                <a:latin typeface="Calibri" panose="020F0502020204030204" pitchFamily="34" charset="0"/>
              </a:defRPr>
            </a:lvl4pPr>
            <a:lvl5pPr marL="2069625" indent="-229958">
              <a:spcBef>
                <a:spcPct val="30000"/>
              </a:spcBef>
              <a:defRPr sz="1200">
                <a:solidFill>
                  <a:schemeClr val="tx1"/>
                </a:solidFill>
                <a:latin typeface="Calibri" panose="020F0502020204030204" pitchFamily="34" charset="0"/>
              </a:defRPr>
            </a:lvl5pPr>
            <a:lvl6pPr marL="2529542" indent="-229958" eaLnBrk="0" fontAlgn="base" hangingPunct="0">
              <a:spcBef>
                <a:spcPct val="30000"/>
              </a:spcBef>
              <a:spcAft>
                <a:spcPct val="0"/>
              </a:spcAft>
              <a:defRPr sz="1200">
                <a:solidFill>
                  <a:schemeClr val="tx1"/>
                </a:solidFill>
                <a:latin typeface="Calibri" panose="020F0502020204030204" pitchFamily="34" charset="0"/>
              </a:defRPr>
            </a:lvl6pPr>
            <a:lvl7pPr marL="2989459" indent="-229958" eaLnBrk="0" fontAlgn="base" hangingPunct="0">
              <a:spcBef>
                <a:spcPct val="30000"/>
              </a:spcBef>
              <a:spcAft>
                <a:spcPct val="0"/>
              </a:spcAft>
              <a:defRPr sz="1200">
                <a:solidFill>
                  <a:schemeClr val="tx1"/>
                </a:solidFill>
                <a:latin typeface="Calibri" panose="020F0502020204030204" pitchFamily="34" charset="0"/>
              </a:defRPr>
            </a:lvl7pPr>
            <a:lvl8pPr marL="3449376" indent="-229958" eaLnBrk="0" fontAlgn="base" hangingPunct="0">
              <a:spcBef>
                <a:spcPct val="30000"/>
              </a:spcBef>
              <a:spcAft>
                <a:spcPct val="0"/>
              </a:spcAft>
              <a:defRPr sz="1200">
                <a:solidFill>
                  <a:schemeClr val="tx1"/>
                </a:solidFill>
                <a:latin typeface="Calibri" panose="020F0502020204030204" pitchFamily="34" charset="0"/>
              </a:defRPr>
            </a:lvl8pPr>
            <a:lvl9pPr marL="3909292" indent="-22995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557EAD5-3EA0-4F37-9E64-16B10B36F159}" type="slidenum">
              <a:rPr lang="en-US" altLang="en-US" smtClean="0"/>
              <a:pPr>
                <a:spcBef>
                  <a:spcPct val="0"/>
                </a:spcBef>
              </a:pPr>
              <a:t>11</a:t>
            </a:fld>
            <a:endParaRPr lang="en-US" altLang="en-US" dirty="0"/>
          </a:p>
        </p:txBody>
      </p:sp>
    </p:spTree>
    <p:extLst>
      <p:ext uri="{BB962C8B-B14F-4D97-AF65-F5344CB8AC3E}">
        <p14:creationId xmlns:p14="http://schemas.microsoft.com/office/powerpoint/2010/main" val="28570326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4191000"/>
            <a:ext cx="9144000" cy="2667000"/>
          </a:xfrm>
          <a:prstGeom prst="rect">
            <a:avLst/>
          </a:prstGeom>
          <a:solidFill>
            <a:srgbClr val="808080"/>
          </a:solidFill>
          <a:ln w="9525">
            <a:noFill/>
            <a:miter lim="800000"/>
            <a:headEnd/>
            <a:tailEnd/>
          </a:ln>
          <a:effectLst/>
        </p:spPr>
        <p:txBody>
          <a:bodyPr wrap="none" anchor="ctr"/>
          <a:lstStyle/>
          <a:p>
            <a:pPr>
              <a:defRPr/>
            </a:pPr>
            <a:endParaRPr lang="en-US" dirty="0"/>
          </a:p>
        </p:txBody>
      </p:sp>
      <p:sp>
        <p:nvSpPr>
          <p:cNvPr id="5" name="Rectangle 7"/>
          <p:cNvSpPr>
            <a:spLocks noChangeArrowheads="1"/>
          </p:cNvSpPr>
          <p:nvPr/>
        </p:nvSpPr>
        <p:spPr bwMode="auto">
          <a:xfrm>
            <a:off x="0" y="0"/>
            <a:ext cx="9144000" cy="4191000"/>
          </a:xfrm>
          <a:prstGeom prst="rect">
            <a:avLst/>
          </a:prstGeom>
          <a:solidFill>
            <a:srgbClr val="B2B2B2"/>
          </a:solidFill>
          <a:ln w="9525">
            <a:noFill/>
            <a:miter lim="800000"/>
            <a:headEnd/>
            <a:tailEnd/>
          </a:ln>
          <a:effectLst/>
        </p:spPr>
        <p:txBody>
          <a:bodyPr wrap="none" anchor="ctr"/>
          <a:lstStyle/>
          <a:p>
            <a:pPr>
              <a:defRPr/>
            </a:pPr>
            <a:endParaRPr lang="en-US" dirty="0"/>
          </a:p>
        </p:txBody>
      </p:sp>
      <p:pic>
        <p:nvPicPr>
          <p:cNvPr id="6" name="Picture 23" descr="vb_logo_ppt"/>
          <p:cNvPicPr>
            <a:picLocks noChangeAspect="1" noChangeArrowheads="1"/>
          </p:cNvPicPr>
          <p:nvPr/>
        </p:nvPicPr>
        <p:blipFill>
          <a:blip r:embed="rId2" cstate="print"/>
          <a:srcRect/>
          <a:stretch>
            <a:fillRect/>
          </a:stretch>
        </p:blipFill>
        <p:spPr bwMode="auto">
          <a:xfrm>
            <a:off x="228600" y="6051550"/>
            <a:ext cx="1981200" cy="654050"/>
          </a:xfrm>
          <a:prstGeom prst="rect">
            <a:avLst/>
          </a:prstGeom>
          <a:noFill/>
          <a:ln w="9525">
            <a:noFill/>
            <a:miter lim="800000"/>
            <a:headEnd/>
            <a:tailEnd/>
          </a:ln>
        </p:spPr>
      </p:pic>
      <p:sp>
        <p:nvSpPr>
          <p:cNvPr id="8" name="Line 26"/>
          <p:cNvSpPr>
            <a:spLocks noChangeShapeType="1"/>
          </p:cNvSpPr>
          <p:nvPr/>
        </p:nvSpPr>
        <p:spPr bwMode="auto">
          <a:xfrm>
            <a:off x="2667000" y="6400800"/>
            <a:ext cx="5562600" cy="0"/>
          </a:xfrm>
          <a:prstGeom prst="line">
            <a:avLst/>
          </a:prstGeom>
          <a:noFill/>
          <a:ln w="9525">
            <a:solidFill>
              <a:srgbClr val="FFFFFF"/>
            </a:solidFill>
            <a:round/>
            <a:headEnd/>
            <a:tailEnd/>
          </a:ln>
          <a:effectLst/>
        </p:spPr>
        <p:txBody>
          <a:bodyPr/>
          <a:lstStyle/>
          <a:p>
            <a:pPr>
              <a:defRPr/>
            </a:pPr>
            <a:endParaRPr lang="en-US" dirty="0"/>
          </a:p>
        </p:txBody>
      </p:sp>
      <p:sp>
        <p:nvSpPr>
          <p:cNvPr id="31748" name="Rectangle 4"/>
          <p:cNvSpPr>
            <a:spLocks noGrp="1" noChangeArrowheads="1"/>
          </p:cNvSpPr>
          <p:nvPr>
            <p:ph type="subTitle" idx="1"/>
          </p:nvPr>
        </p:nvSpPr>
        <p:spPr>
          <a:xfrm>
            <a:off x="609600" y="3048000"/>
            <a:ext cx="7772400" cy="2819400"/>
          </a:xfrm>
        </p:spPr>
        <p:txBody>
          <a:bodyPr anchor="ctr" anchorCtr="1"/>
          <a:lstStyle>
            <a:lvl1pPr marL="0" indent="0" algn="ctr">
              <a:buFontTx/>
              <a:buNone/>
              <a:defRPr/>
            </a:lvl1pPr>
          </a:lstStyle>
          <a:p>
            <a:r>
              <a:rPr lang="en-US"/>
              <a:t>Click to edit Master subtitle style</a:t>
            </a:r>
            <a:endParaRPr lang="en-US" dirty="0"/>
          </a:p>
        </p:txBody>
      </p:sp>
      <p:sp>
        <p:nvSpPr>
          <p:cNvPr id="31747" name="Rectangle 3"/>
          <p:cNvSpPr>
            <a:spLocks noGrp="1" noChangeArrowheads="1"/>
          </p:cNvSpPr>
          <p:nvPr>
            <p:ph type="ctrTitle"/>
          </p:nvPr>
        </p:nvSpPr>
        <p:spPr>
          <a:xfrm>
            <a:off x="609600" y="838200"/>
            <a:ext cx="7772400" cy="2209800"/>
          </a:xfrm>
        </p:spPr>
        <p:txBody>
          <a:bodyPr/>
          <a:lstStyle>
            <a:lvl1pPr>
              <a:defRPr/>
            </a:lvl1pPr>
          </a:lstStyle>
          <a:p>
            <a:r>
              <a:rPr lang="en-US"/>
              <a:t>Click to edit Master title style</a:t>
            </a:r>
          </a:p>
        </p:txBody>
      </p:sp>
      <p:sp>
        <p:nvSpPr>
          <p:cNvPr id="11" name="Text Box 7"/>
          <p:cNvSpPr txBox="1">
            <a:spLocks noChangeArrowheads="1"/>
          </p:cNvSpPr>
          <p:nvPr/>
        </p:nvSpPr>
        <p:spPr bwMode="auto">
          <a:xfrm>
            <a:off x="2667000" y="6019800"/>
            <a:ext cx="5562600" cy="707886"/>
          </a:xfrm>
          <a:prstGeom prst="rect">
            <a:avLst/>
          </a:prstGeom>
          <a:noFill/>
          <a:ln w="9525">
            <a:noFill/>
            <a:miter lim="800000"/>
            <a:headEnd/>
            <a:tailEnd/>
          </a:ln>
          <a:effectLst/>
        </p:spPr>
        <p:txBody>
          <a:bodyPr wrap="square">
            <a:spAutoFit/>
          </a:bodyPr>
          <a:lstStyle/>
          <a:p>
            <a:pPr algn="ctr">
              <a:spcBef>
                <a:spcPct val="50000"/>
              </a:spcBef>
            </a:pPr>
            <a:r>
              <a:rPr lang="en-US" sz="1000" dirty="0">
                <a:solidFill>
                  <a:srgbClr val="FFFFFF"/>
                </a:solidFill>
                <a:latin typeface="Trebuchet MS" pitchFamily="34" charset="0"/>
              </a:rPr>
              <a:t>Milwaukee</a:t>
            </a:r>
            <a:r>
              <a:rPr lang="en-US" sz="1000" baseline="0" dirty="0">
                <a:solidFill>
                  <a:srgbClr val="FFFFFF"/>
                </a:solidFill>
                <a:latin typeface="Trebuchet MS" pitchFamily="34" charset="0"/>
              </a:rPr>
              <a:t>     |     </a:t>
            </a:r>
            <a:r>
              <a:rPr lang="en-US" sz="1000" dirty="0">
                <a:solidFill>
                  <a:srgbClr val="FFFFFF"/>
                </a:solidFill>
                <a:latin typeface="Trebuchet MS" pitchFamily="34" charset="0"/>
              </a:rPr>
              <a:t>Madison</a:t>
            </a:r>
            <a:r>
              <a:rPr lang="en-US" sz="1000" baseline="0" dirty="0">
                <a:solidFill>
                  <a:srgbClr val="FFFFFF"/>
                </a:solidFill>
                <a:latin typeface="Trebuchet MS" pitchFamily="34" charset="0"/>
              </a:rPr>
              <a:t>     |     </a:t>
            </a:r>
            <a:r>
              <a:rPr lang="en-US" sz="1000" dirty="0">
                <a:solidFill>
                  <a:srgbClr val="FFFFFF"/>
                </a:solidFill>
                <a:latin typeface="Trebuchet MS" pitchFamily="34" charset="0"/>
              </a:rPr>
              <a:t>Fox Valley - Green Bay     |     Waukesha</a:t>
            </a:r>
            <a:r>
              <a:rPr lang="en-US" sz="1000" baseline="0" dirty="0">
                <a:solidFill>
                  <a:srgbClr val="FFFFFF"/>
                </a:solidFill>
                <a:latin typeface="Trebuchet MS" pitchFamily="34" charset="0"/>
              </a:rPr>
              <a:t> County</a:t>
            </a:r>
          </a:p>
          <a:p>
            <a:pPr algn="ctr">
              <a:spcBef>
                <a:spcPct val="50000"/>
              </a:spcBef>
            </a:pPr>
            <a:endParaRPr lang="en-US" sz="1000" dirty="0">
              <a:solidFill>
                <a:srgbClr val="FFFFFF"/>
              </a:solidFill>
              <a:latin typeface="Trebuchet MS" pitchFamily="34" charset="0"/>
            </a:endParaRPr>
          </a:p>
          <a:p>
            <a:pPr algn="ctr">
              <a:spcBef>
                <a:spcPct val="50000"/>
              </a:spcBef>
            </a:pPr>
            <a:r>
              <a:rPr lang="en-US" sz="1000" dirty="0">
                <a:solidFill>
                  <a:srgbClr val="FFFFFF"/>
                </a:solidFill>
                <a:latin typeface="Trebuchet MS" pitchFamily="34" charset="0"/>
              </a:rPr>
              <a:t>www.vonbriesen.com</a:t>
            </a:r>
          </a:p>
        </p:txBody>
      </p:sp>
    </p:spTree>
    <p:extLst>
      <p:ext uri="{BB962C8B-B14F-4D97-AF65-F5344CB8AC3E}">
        <p14:creationId xmlns:p14="http://schemas.microsoft.com/office/powerpoint/2010/main" val="401771762"/>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5"/>
          <p:cNvSpPr>
            <a:spLocks noGrp="1"/>
          </p:cNvSpPr>
          <p:nvPr>
            <p:ph type="dt" sz="half" idx="10"/>
          </p:nvPr>
        </p:nvSpPr>
        <p:spPr/>
        <p:txBody>
          <a:bodyPr/>
          <a:lstStyle>
            <a:lvl1pPr>
              <a:defRPr/>
            </a:lvl1pPr>
          </a:lstStyle>
          <a:p>
            <a:endParaRPr lang="en-US" dirty="0"/>
          </a:p>
        </p:txBody>
      </p:sp>
      <p:sp>
        <p:nvSpPr>
          <p:cNvPr id="5" name="Footer Placeholder 6"/>
          <p:cNvSpPr>
            <a:spLocks noGrp="1"/>
          </p:cNvSpPr>
          <p:nvPr>
            <p:ph type="ftr" sz="quarter" idx="11"/>
          </p:nvPr>
        </p:nvSpPr>
        <p:spPr/>
        <p:txBody>
          <a:bodyPr/>
          <a:lstStyle>
            <a:lvl1pPr>
              <a:defRPr/>
            </a:lvl1pPr>
          </a:lstStyle>
          <a:p>
            <a:endParaRPr lang="en-US" dirty="0"/>
          </a:p>
        </p:txBody>
      </p:sp>
      <p:sp>
        <p:nvSpPr>
          <p:cNvPr id="6" name="Slide Number Placeholder 7"/>
          <p:cNvSpPr>
            <a:spLocks noGrp="1"/>
          </p:cNvSpPr>
          <p:nvPr>
            <p:ph type="sldNum" sz="quarter" idx="12"/>
          </p:nvPr>
        </p:nvSpPr>
        <p:spPr/>
        <p:txBody>
          <a:bodyPr/>
          <a:lstStyle>
            <a:lvl1pPr>
              <a:defRPr/>
            </a:lvl1pPr>
          </a:lstStyle>
          <a:p>
            <a:fld id="{CDCD9867-40A7-4A3D-8A23-F2A7CFEA6BBE}" type="slidenum">
              <a:rPr lang="en-US" smtClean="0"/>
              <a:t>‹#›</a:t>
            </a:fld>
            <a:endParaRPr lang="en-US" dirty="0"/>
          </a:p>
        </p:txBody>
      </p:sp>
    </p:spTree>
    <p:extLst>
      <p:ext uri="{BB962C8B-B14F-4D97-AF65-F5344CB8AC3E}">
        <p14:creationId xmlns:p14="http://schemas.microsoft.com/office/powerpoint/2010/main" val="92489668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838200"/>
            <a:ext cx="219075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838200"/>
            <a:ext cx="641985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5"/>
          <p:cNvSpPr>
            <a:spLocks noGrp="1"/>
          </p:cNvSpPr>
          <p:nvPr>
            <p:ph type="dt" sz="half" idx="10"/>
          </p:nvPr>
        </p:nvSpPr>
        <p:spPr/>
        <p:txBody>
          <a:bodyPr/>
          <a:lstStyle>
            <a:lvl1pPr>
              <a:defRPr/>
            </a:lvl1pPr>
          </a:lstStyle>
          <a:p>
            <a:endParaRPr lang="en-US" dirty="0"/>
          </a:p>
        </p:txBody>
      </p:sp>
      <p:sp>
        <p:nvSpPr>
          <p:cNvPr id="5" name="Footer Placeholder 6"/>
          <p:cNvSpPr>
            <a:spLocks noGrp="1"/>
          </p:cNvSpPr>
          <p:nvPr>
            <p:ph type="ftr" sz="quarter" idx="11"/>
          </p:nvPr>
        </p:nvSpPr>
        <p:spPr/>
        <p:txBody>
          <a:bodyPr/>
          <a:lstStyle>
            <a:lvl1pPr>
              <a:defRPr/>
            </a:lvl1pPr>
          </a:lstStyle>
          <a:p>
            <a:endParaRPr lang="en-US" dirty="0"/>
          </a:p>
        </p:txBody>
      </p:sp>
      <p:sp>
        <p:nvSpPr>
          <p:cNvPr id="6" name="Slide Number Placeholder 7"/>
          <p:cNvSpPr>
            <a:spLocks noGrp="1"/>
          </p:cNvSpPr>
          <p:nvPr>
            <p:ph type="sldNum" sz="quarter" idx="12"/>
          </p:nvPr>
        </p:nvSpPr>
        <p:spPr/>
        <p:txBody>
          <a:bodyPr/>
          <a:lstStyle>
            <a:lvl1pPr>
              <a:defRPr/>
            </a:lvl1pPr>
          </a:lstStyle>
          <a:p>
            <a:fld id="{CDCD9867-40A7-4A3D-8A23-F2A7CFEA6BBE}" type="slidenum">
              <a:rPr lang="en-US" smtClean="0"/>
              <a:t>‹#›</a:t>
            </a:fld>
            <a:endParaRPr lang="en-US" dirty="0"/>
          </a:p>
        </p:txBody>
      </p:sp>
    </p:spTree>
    <p:extLst>
      <p:ext uri="{BB962C8B-B14F-4D97-AF65-F5344CB8AC3E}">
        <p14:creationId xmlns:p14="http://schemas.microsoft.com/office/powerpoint/2010/main" val="1500768679"/>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D10E33-2EDF-49B3-81E3-3D0D4BB59D88}"/>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9C89EF45-B571-4D04-8361-ABDAF5DBDF22}"/>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0F65AB90-8757-4DCF-857F-8D2D9C6B77CB}"/>
              </a:ext>
            </a:extLst>
          </p:cNvPr>
          <p:cNvSpPr>
            <a:spLocks noGrp="1"/>
          </p:cNvSpPr>
          <p:nvPr>
            <p:ph type="sldNum" sz="quarter" idx="12"/>
          </p:nvPr>
        </p:nvSpPr>
        <p:spPr/>
        <p:txBody>
          <a:bodyPr/>
          <a:lstStyle>
            <a:lvl1pPr>
              <a:defRPr smtClean="0"/>
            </a:lvl1pPr>
          </a:lstStyle>
          <a:p>
            <a:pPr>
              <a:defRPr/>
            </a:pPr>
            <a:fld id="{EE0E56BA-54EF-47DA-84B4-C1C1CAE12A79}" type="slidenum">
              <a:rPr lang="en-US"/>
              <a:pPr>
                <a:defRPr/>
              </a:pPr>
              <a:t>‹#›</a:t>
            </a:fld>
            <a:endParaRPr lang="en-US" dirty="0"/>
          </a:p>
        </p:txBody>
      </p:sp>
    </p:spTree>
    <p:extLst>
      <p:ext uri="{BB962C8B-B14F-4D97-AF65-F5344CB8AC3E}">
        <p14:creationId xmlns:p14="http://schemas.microsoft.com/office/powerpoint/2010/main" val="1481213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5"/>
          <p:cNvSpPr>
            <a:spLocks noGrp="1"/>
          </p:cNvSpPr>
          <p:nvPr>
            <p:ph type="dt" sz="half" idx="10"/>
          </p:nvPr>
        </p:nvSpPr>
        <p:spPr/>
        <p:txBody>
          <a:bodyPr/>
          <a:lstStyle>
            <a:lvl1pPr>
              <a:defRPr/>
            </a:lvl1pPr>
          </a:lstStyle>
          <a:p>
            <a:endParaRPr lang="en-US" dirty="0"/>
          </a:p>
        </p:txBody>
      </p:sp>
      <p:sp>
        <p:nvSpPr>
          <p:cNvPr id="5" name="Footer Placeholder 6"/>
          <p:cNvSpPr>
            <a:spLocks noGrp="1"/>
          </p:cNvSpPr>
          <p:nvPr>
            <p:ph type="ftr" sz="quarter" idx="11"/>
          </p:nvPr>
        </p:nvSpPr>
        <p:spPr/>
        <p:txBody>
          <a:bodyPr/>
          <a:lstStyle>
            <a:lvl1pPr>
              <a:defRPr/>
            </a:lvl1pPr>
          </a:lstStyle>
          <a:p>
            <a:endParaRPr lang="en-US" dirty="0"/>
          </a:p>
        </p:txBody>
      </p:sp>
      <p:sp>
        <p:nvSpPr>
          <p:cNvPr id="6" name="Slide Number Placeholder 7"/>
          <p:cNvSpPr>
            <a:spLocks noGrp="1"/>
          </p:cNvSpPr>
          <p:nvPr>
            <p:ph type="sldNum" sz="quarter" idx="12"/>
          </p:nvPr>
        </p:nvSpPr>
        <p:spPr/>
        <p:txBody>
          <a:bodyPr/>
          <a:lstStyle>
            <a:lvl1pPr>
              <a:defRPr/>
            </a:lvl1pPr>
          </a:lstStyle>
          <a:p>
            <a:fld id="{CDCD9867-40A7-4A3D-8A23-F2A7CFEA6BBE}" type="slidenum">
              <a:rPr lang="en-US" smtClean="0"/>
              <a:t>‹#›</a:t>
            </a:fld>
            <a:endParaRPr lang="en-US" dirty="0"/>
          </a:p>
        </p:txBody>
      </p:sp>
    </p:spTree>
    <p:extLst>
      <p:ext uri="{BB962C8B-B14F-4D97-AF65-F5344CB8AC3E}">
        <p14:creationId xmlns:p14="http://schemas.microsoft.com/office/powerpoint/2010/main" val="1158164190"/>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5"/>
          <p:cNvSpPr>
            <a:spLocks noGrp="1"/>
          </p:cNvSpPr>
          <p:nvPr>
            <p:ph type="dt" sz="half" idx="10"/>
          </p:nvPr>
        </p:nvSpPr>
        <p:spPr/>
        <p:txBody>
          <a:bodyPr/>
          <a:lstStyle>
            <a:lvl1pPr>
              <a:defRPr/>
            </a:lvl1pPr>
          </a:lstStyle>
          <a:p>
            <a:endParaRPr lang="en-US" dirty="0"/>
          </a:p>
        </p:txBody>
      </p:sp>
      <p:sp>
        <p:nvSpPr>
          <p:cNvPr id="5" name="Footer Placeholder 6"/>
          <p:cNvSpPr>
            <a:spLocks noGrp="1"/>
          </p:cNvSpPr>
          <p:nvPr>
            <p:ph type="ftr" sz="quarter" idx="11"/>
          </p:nvPr>
        </p:nvSpPr>
        <p:spPr/>
        <p:txBody>
          <a:bodyPr/>
          <a:lstStyle>
            <a:lvl1pPr>
              <a:defRPr/>
            </a:lvl1pPr>
          </a:lstStyle>
          <a:p>
            <a:endParaRPr lang="en-US" dirty="0"/>
          </a:p>
        </p:txBody>
      </p:sp>
      <p:sp>
        <p:nvSpPr>
          <p:cNvPr id="6" name="Slide Number Placeholder 7"/>
          <p:cNvSpPr>
            <a:spLocks noGrp="1"/>
          </p:cNvSpPr>
          <p:nvPr>
            <p:ph type="sldNum" sz="quarter" idx="12"/>
          </p:nvPr>
        </p:nvSpPr>
        <p:spPr/>
        <p:txBody>
          <a:bodyPr/>
          <a:lstStyle>
            <a:lvl1pPr>
              <a:defRPr/>
            </a:lvl1pPr>
          </a:lstStyle>
          <a:p>
            <a:fld id="{CDCD9867-40A7-4A3D-8A23-F2A7CFEA6BBE}" type="slidenum">
              <a:rPr lang="en-US" smtClean="0"/>
              <a:t>‹#›</a:t>
            </a:fld>
            <a:endParaRPr lang="en-US" dirty="0"/>
          </a:p>
        </p:txBody>
      </p:sp>
    </p:spTree>
    <p:extLst>
      <p:ext uri="{BB962C8B-B14F-4D97-AF65-F5344CB8AC3E}">
        <p14:creationId xmlns:p14="http://schemas.microsoft.com/office/powerpoint/2010/main" val="1308320700"/>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752600"/>
            <a:ext cx="43053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752600"/>
            <a:ext cx="43053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5"/>
          <p:cNvSpPr>
            <a:spLocks noGrp="1"/>
          </p:cNvSpPr>
          <p:nvPr>
            <p:ph type="dt" sz="half" idx="10"/>
          </p:nvPr>
        </p:nvSpPr>
        <p:spPr/>
        <p:txBody>
          <a:bodyPr/>
          <a:lstStyle>
            <a:lvl1pPr>
              <a:defRPr/>
            </a:lvl1pPr>
          </a:lstStyle>
          <a:p>
            <a:endParaRPr lang="en-US" dirty="0"/>
          </a:p>
        </p:txBody>
      </p:sp>
      <p:sp>
        <p:nvSpPr>
          <p:cNvPr id="6" name="Footer Placeholder 6"/>
          <p:cNvSpPr>
            <a:spLocks noGrp="1"/>
          </p:cNvSpPr>
          <p:nvPr>
            <p:ph type="ftr" sz="quarter" idx="11"/>
          </p:nvPr>
        </p:nvSpPr>
        <p:spPr/>
        <p:txBody>
          <a:bodyPr/>
          <a:lstStyle>
            <a:lvl1pPr>
              <a:defRPr/>
            </a:lvl1pPr>
          </a:lstStyle>
          <a:p>
            <a:endParaRPr lang="en-US" dirty="0"/>
          </a:p>
        </p:txBody>
      </p:sp>
      <p:sp>
        <p:nvSpPr>
          <p:cNvPr id="7" name="Slide Number Placeholder 7"/>
          <p:cNvSpPr>
            <a:spLocks noGrp="1"/>
          </p:cNvSpPr>
          <p:nvPr>
            <p:ph type="sldNum" sz="quarter" idx="12"/>
          </p:nvPr>
        </p:nvSpPr>
        <p:spPr/>
        <p:txBody>
          <a:bodyPr/>
          <a:lstStyle>
            <a:lvl1pPr>
              <a:defRPr/>
            </a:lvl1pPr>
          </a:lstStyle>
          <a:p>
            <a:fld id="{CDCD9867-40A7-4A3D-8A23-F2A7CFEA6BBE}" type="slidenum">
              <a:rPr lang="en-US" smtClean="0"/>
              <a:t>‹#›</a:t>
            </a:fld>
            <a:endParaRPr lang="en-US" dirty="0"/>
          </a:p>
        </p:txBody>
      </p:sp>
    </p:spTree>
    <p:extLst>
      <p:ext uri="{BB962C8B-B14F-4D97-AF65-F5344CB8AC3E}">
        <p14:creationId xmlns:p14="http://schemas.microsoft.com/office/powerpoint/2010/main" val="1972711247"/>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5"/>
          <p:cNvSpPr>
            <a:spLocks noGrp="1"/>
          </p:cNvSpPr>
          <p:nvPr>
            <p:ph type="dt" sz="half" idx="10"/>
          </p:nvPr>
        </p:nvSpPr>
        <p:spPr/>
        <p:txBody>
          <a:bodyPr/>
          <a:lstStyle>
            <a:lvl1pPr>
              <a:defRPr/>
            </a:lvl1pPr>
          </a:lstStyle>
          <a:p>
            <a:endParaRPr lang="en-US" dirty="0"/>
          </a:p>
        </p:txBody>
      </p:sp>
      <p:sp>
        <p:nvSpPr>
          <p:cNvPr id="8" name="Footer Placeholder 6"/>
          <p:cNvSpPr>
            <a:spLocks noGrp="1"/>
          </p:cNvSpPr>
          <p:nvPr>
            <p:ph type="ftr" sz="quarter" idx="11"/>
          </p:nvPr>
        </p:nvSpPr>
        <p:spPr/>
        <p:txBody>
          <a:bodyPr/>
          <a:lstStyle>
            <a:lvl1pPr>
              <a:defRPr/>
            </a:lvl1pPr>
          </a:lstStyle>
          <a:p>
            <a:endParaRPr lang="en-US" dirty="0"/>
          </a:p>
        </p:txBody>
      </p:sp>
      <p:sp>
        <p:nvSpPr>
          <p:cNvPr id="9" name="Slide Number Placeholder 7"/>
          <p:cNvSpPr>
            <a:spLocks noGrp="1"/>
          </p:cNvSpPr>
          <p:nvPr>
            <p:ph type="sldNum" sz="quarter" idx="12"/>
          </p:nvPr>
        </p:nvSpPr>
        <p:spPr/>
        <p:txBody>
          <a:bodyPr/>
          <a:lstStyle>
            <a:lvl1pPr>
              <a:defRPr/>
            </a:lvl1pPr>
          </a:lstStyle>
          <a:p>
            <a:fld id="{CDCD9867-40A7-4A3D-8A23-F2A7CFEA6BBE}" type="slidenum">
              <a:rPr lang="en-US" smtClean="0"/>
              <a:t>‹#›</a:t>
            </a:fld>
            <a:endParaRPr lang="en-US" dirty="0"/>
          </a:p>
        </p:txBody>
      </p:sp>
    </p:spTree>
    <p:extLst>
      <p:ext uri="{BB962C8B-B14F-4D97-AF65-F5344CB8AC3E}">
        <p14:creationId xmlns:p14="http://schemas.microsoft.com/office/powerpoint/2010/main" val="2851192761"/>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p:cNvSpPr>
            <a:spLocks noGrp="1"/>
          </p:cNvSpPr>
          <p:nvPr>
            <p:ph type="dt" sz="half" idx="10"/>
          </p:nvPr>
        </p:nvSpPr>
        <p:spPr/>
        <p:txBody>
          <a:bodyPr/>
          <a:lstStyle>
            <a:lvl1pPr>
              <a:defRPr/>
            </a:lvl1pPr>
          </a:lstStyle>
          <a:p>
            <a:endParaRPr lang="en-US" dirty="0"/>
          </a:p>
        </p:txBody>
      </p:sp>
      <p:sp>
        <p:nvSpPr>
          <p:cNvPr id="4" name="Footer Placeholder 6"/>
          <p:cNvSpPr>
            <a:spLocks noGrp="1"/>
          </p:cNvSpPr>
          <p:nvPr>
            <p:ph type="ftr" sz="quarter" idx="11"/>
          </p:nvPr>
        </p:nvSpPr>
        <p:spPr/>
        <p:txBody>
          <a:bodyPr/>
          <a:lstStyle>
            <a:lvl1pPr>
              <a:defRPr/>
            </a:lvl1pPr>
          </a:lstStyle>
          <a:p>
            <a:endParaRPr lang="en-US" dirty="0"/>
          </a:p>
        </p:txBody>
      </p:sp>
      <p:sp>
        <p:nvSpPr>
          <p:cNvPr id="5" name="Slide Number Placeholder 7"/>
          <p:cNvSpPr>
            <a:spLocks noGrp="1"/>
          </p:cNvSpPr>
          <p:nvPr>
            <p:ph type="sldNum" sz="quarter" idx="12"/>
          </p:nvPr>
        </p:nvSpPr>
        <p:spPr/>
        <p:txBody>
          <a:bodyPr/>
          <a:lstStyle>
            <a:lvl1pPr>
              <a:defRPr/>
            </a:lvl1pPr>
          </a:lstStyle>
          <a:p>
            <a:fld id="{CDCD9867-40A7-4A3D-8A23-F2A7CFEA6BBE}" type="slidenum">
              <a:rPr lang="en-US" smtClean="0"/>
              <a:t>‹#›</a:t>
            </a:fld>
            <a:endParaRPr lang="en-US" dirty="0"/>
          </a:p>
        </p:txBody>
      </p:sp>
    </p:spTree>
    <p:extLst>
      <p:ext uri="{BB962C8B-B14F-4D97-AF65-F5344CB8AC3E}">
        <p14:creationId xmlns:p14="http://schemas.microsoft.com/office/powerpoint/2010/main" val="2531441680"/>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5"/>
          <p:cNvSpPr>
            <a:spLocks noGrp="1"/>
          </p:cNvSpPr>
          <p:nvPr>
            <p:ph type="dt" sz="half" idx="10"/>
          </p:nvPr>
        </p:nvSpPr>
        <p:spPr/>
        <p:txBody>
          <a:bodyPr/>
          <a:lstStyle>
            <a:lvl1pPr>
              <a:defRPr/>
            </a:lvl1pPr>
          </a:lstStyle>
          <a:p>
            <a:endParaRPr lang="en-US" dirty="0"/>
          </a:p>
        </p:txBody>
      </p:sp>
      <p:sp>
        <p:nvSpPr>
          <p:cNvPr id="3" name="Footer Placeholder 6"/>
          <p:cNvSpPr>
            <a:spLocks noGrp="1"/>
          </p:cNvSpPr>
          <p:nvPr>
            <p:ph type="ftr" sz="quarter" idx="11"/>
          </p:nvPr>
        </p:nvSpPr>
        <p:spPr/>
        <p:txBody>
          <a:bodyPr/>
          <a:lstStyle>
            <a:lvl1pPr>
              <a:defRPr/>
            </a:lvl1pPr>
          </a:lstStyle>
          <a:p>
            <a:endParaRPr lang="en-US" dirty="0"/>
          </a:p>
        </p:txBody>
      </p:sp>
      <p:sp>
        <p:nvSpPr>
          <p:cNvPr id="4" name="Slide Number Placeholder 7"/>
          <p:cNvSpPr>
            <a:spLocks noGrp="1"/>
          </p:cNvSpPr>
          <p:nvPr>
            <p:ph type="sldNum" sz="quarter" idx="12"/>
          </p:nvPr>
        </p:nvSpPr>
        <p:spPr/>
        <p:txBody>
          <a:bodyPr/>
          <a:lstStyle>
            <a:lvl1pPr>
              <a:defRPr/>
            </a:lvl1pPr>
          </a:lstStyle>
          <a:p>
            <a:fld id="{CDCD9867-40A7-4A3D-8A23-F2A7CFEA6BBE}" type="slidenum">
              <a:rPr lang="en-US" smtClean="0"/>
              <a:t>‹#›</a:t>
            </a:fld>
            <a:endParaRPr lang="en-US" dirty="0"/>
          </a:p>
        </p:txBody>
      </p:sp>
    </p:spTree>
    <p:extLst>
      <p:ext uri="{BB962C8B-B14F-4D97-AF65-F5344CB8AC3E}">
        <p14:creationId xmlns:p14="http://schemas.microsoft.com/office/powerpoint/2010/main" val="542370842"/>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5"/>
          <p:cNvSpPr>
            <a:spLocks noGrp="1"/>
          </p:cNvSpPr>
          <p:nvPr>
            <p:ph type="dt" sz="half" idx="10"/>
          </p:nvPr>
        </p:nvSpPr>
        <p:spPr/>
        <p:txBody>
          <a:bodyPr/>
          <a:lstStyle>
            <a:lvl1pPr>
              <a:defRPr/>
            </a:lvl1pPr>
          </a:lstStyle>
          <a:p>
            <a:endParaRPr lang="en-US" dirty="0"/>
          </a:p>
        </p:txBody>
      </p:sp>
      <p:sp>
        <p:nvSpPr>
          <p:cNvPr id="6" name="Footer Placeholder 6"/>
          <p:cNvSpPr>
            <a:spLocks noGrp="1"/>
          </p:cNvSpPr>
          <p:nvPr>
            <p:ph type="ftr" sz="quarter" idx="11"/>
          </p:nvPr>
        </p:nvSpPr>
        <p:spPr/>
        <p:txBody>
          <a:bodyPr/>
          <a:lstStyle>
            <a:lvl1pPr>
              <a:defRPr/>
            </a:lvl1pPr>
          </a:lstStyle>
          <a:p>
            <a:endParaRPr lang="en-US" dirty="0"/>
          </a:p>
        </p:txBody>
      </p:sp>
      <p:sp>
        <p:nvSpPr>
          <p:cNvPr id="7" name="Slide Number Placeholder 7"/>
          <p:cNvSpPr>
            <a:spLocks noGrp="1"/>
          </p:cNvSpPr>
          <p:nvPr>
            <p:ph type="sldNum" sz="quarter" idx="12"/>
          </p:nvPr>
        </p:nvSpPr>
        <p:spPr/>
        <p:txBody>
          <a:bodyPr/>
          <a:lstStyle>
            <a:lvl1pPr>
              <a:defRPr/>
            </a:lvl1pPr>
          </a:lstStyle>
          <a:p>
            <a:fld id="{CDCD9867-40A7-4A3D-8A23-F2A7CFEA6BBE}" type="slidenum">
              <a:rPr lang="en-US" smtClean="0"/>
              <a:t>‹#›</a:t>
            </a:fld>
            <a:endParaRPr lang="en-US" dirty="0"/>
          </a:p>
        </p:txBody>
      </p:sp>
    </p:spTree>
    <p:extLst>
      <p:ext uri="{BB962C8B-B14F-4D97-AF65-F5344CB8AC3E}">
        <p14:creationId xmlns:p14="http://schemas.microsoft.com/office/powerpoint/2010/main" val="2219076217"/>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5"/>
          <p:cNvSpPr>
            <a:spLocks noGrp="1"/>
          </p:cNvSpPr>
          <p:nvPr>
            <p:ph type="dt" sz="half" idx="10"/>
          </p:nvPr>
        </p:nvSpPr>
        <p:spPr/>
        <p:txBody>
          <a:bodyPr/>
          <a:lstStyle>
            <a:lvl1pPr>
              <a:defRPr/>
            </a:lvl1pPr>
          </a:lstStyle>
          <a:p>
            <a:endParaRPr lang="en-US" dirty="0"/>
          </a:p>
        </p:txBody>
      </p:sp>
      <p:sp>
        <p:nvSpPr>
          <p:cNvPr id="6" name="Footer Placeholder 6"/>
          <p:cNvSpPr>
            <a:spLocks noGrp="1"/>
          </p:cNvSpPr>
          <p:nvPr>
            <p:ph type="ftr" sz="quarter" idx="11"/>
          </p:nvPr>
        </p:nvSpPr>
        <p:spPr/>
        <p:txBody>
          <a:bodyPr/>
          <a:lstStyle>
            <a:lvl1pPr>
              <a:defRPr/>
            </a:lvl1pPr>
          </a:lstStyle>
          <a:p>
            <a:endParaRPr lang="en-US" dirty="0"/>
          </a:p>
        </p:txBody>
      </p:sp>
      <p:sp>
        <p:nvSpPr>
          <p:cNvPr id="7" name="Slide Number Placeholder 7"/>
          <p:cNvSpPr>
            <a:spLocks noGrp="1"/>
          </p:cNvSpPr>
          <p:nvPr>
            <p:ph type="sldNum" sz="quarter" idx="12"/>
          </p:nvPr>
        </p:nvSpPr>
        <p:spPr/>
        <p:txBody>
          <a:bodyPr/>
          <a:lstStyle>
            <a:lvl1pPr>
              <a:defRPr/>
            </a:lvl1pPr>
          </a:lstStyle>
          <a:p>
            <a:fld id="{CDCD9867-40A7-4A3D-8A23-F2A7CFEA6BBE}" type="slidenum">
              <a:rPr lang="en-US" smtClean="0"/>
              <a:t>‹#›</a:t>
            </a:fld>
            <a:endParaRPr lang="en-US" dirty="0"/>
          </a:p>
        </p:txBody>
      </p:sp>
    </p:spTree>
    <p:extLst>
      <p:ext uri="{BB962C8B-B14F-4D97-AF65-F5344CB8AC3E}">
        <p14:creationId xmlns:p14="http://schemas.microsoft.com/office/powerpoint/2010/main" val="3681792273"/>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1" name="Rectangle 17"/>
          <p:cNvSpPr>
            <a:spLocks noChangeArrowheads="1"/>
          </p:cNvSpPr>
          <p:nvPr/>
        </p:nvSpPr>
        <p:spPr bwMode="auto">
          <a:xfrm>
            <a:off x="0" y="6019800"/>
            <a:ext cx="9144000" cy="838200"/>
          </a:xfrm>
          <a:prstGeom prst="rect">
            <a:avLst/>
          </a:prstGeom>
          <a:solidFill>
            <a:srgbClr val="808080"/>
          </a:solidFill>
          <a:ln w="9525">
            <a:noFill/>
            <a:miter lim="800000"/>
            <a:headEnd/>
            <a:tailEnd/>
          </a:ln>
          <a:effectLst/>
        </p:spPr>
        <p:txBody>
          <a:bodyPr wrap="none" anchor="ctr"/>
          <a:lstStyle/>
          <a:p>
            <a:pPr>
              <a:defRPr/>
            </a:pPr>
            <a:endParaRPr lang="en-US" dirty="0">
              <a:solidFill>
                <a:schemeClr val="bg1">
                  <a:lumMod val="20000"/>
                  <a:lumOff val="80000"/>
                </a:schemeClr>
              </a:solidFill>
            </a:endParaRPr>
          </a:p>
        </p:txBody>
      </p:sp>
      <p:sp>
        <p:nvSpPr>
          <p:cNvPr id="1027" name="Rectangle 2"/>
          <p:cNvSpPr>
            <a:spLocks noGrp="1" noChangeArrowheads="1"/>
          </p:cNvSpPr>
          <p:nvPr>
            <p:ph type="title"/>
          </p:nvPr>
        </p:nvSpPr>
        <p:spPr bwMode="auto">
          <a:xfrm>
            <a:off x="228600" y="838200"/>
            <a:ext cx="8686800" cy="762000"/>
          </a:xfrm>
          <a:prstGeom prst="rect">
            <a:avLst/>
          </a:prstGeom>
          <a:solidFill>
            <a:srgbClr val="FFFFFF"/>
          </a:solidFill>
          <a:ln w="9525">
            <a:noFill/>
            <a:miter lim="800000"/>
            <a:headEnd/>
            <a:tailEnd/>
          </a:ln>
        </p:spPr>
        <p:txBody>
          <a:bodyPr vert="horz" wrap="square" lIns="182880" tIns="45720" rIns="18288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228600" y="1752600"/>
            <a:ext cx="8763000" cy="4114800"/>
          </a:xfrm>
          <a:prstGeom prst="rect">
            <a:avLst/>
          </a:prstGeom>
          <a:solidFill>
            <a:srgbClr val="FFFFFF"/>
          </a:solidFill>
          <a:ln w="9525">
            <a:noFill/>
            <a:miter lim="800000"/>
            <a:headEnd/>
            <a:tailEnd/>
          </a:ln>
        </p:spPr>
        <p:txBody>
          <a:bodyPr vert="horz" wrap="square" lIns="182880" tIns="45720" rIns="18288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0" name="Rectangle 16"/>
          <p:cNvSpPr>
            <a:spLocks noChangeArrowheads="1"/>
          </p:cNvSpPr>
          <p:nvPr/>
        </p:nvSpPr>
        <p:spPr bwMode="auto">
          <a:xfrm>
            <a:off x="0" y="0"/>
            <a:ext cx="9144000" cy="685800"/>
          </a:xfrm>
          <a:prstGeom prst="rect">
            <a:avLst/>
          </a:prstGeom>
          <a:solidFill>
            <a:srgbClr val="B2B2B2"/>
          </a:solidFill>
          <a:ln w="9525">
            <a:noFill/>
            <a:miter lim="800000"/>
            <a:headEnd/>
            <a:tailEnd/>
          </a:ln>
          <a:effectLst/>
        </p:spPr>
        <p:txBody>
          <a:bodyPr wrap="none" anchor="ctr"/>
          <a:lstStyle/>
          <a:p>
            <a:pPr>
              <a:defRPr/>
            </a:pPr>
            <a:endParaRPr lang="en-US" dirty="0"/>
          </a:p>
        </p:txBody>
      </p:sp>
      <p:sp>
        <p:nvSpPr>
          <p:cNvPr id="6" name="Date Placeholder 5"/>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bg1">
                    <a:lumMod val="20000"/>
                    <a:lumOff val="80000"/>
                  </a:schemeClr>
                </a:solidFill>
              </a:defRPr>
            </a:lvl1pPr>
          </a:lstStyle>
          <a:p>
            <a:endParaRPr lang="en-US" dirty="0"/>
          </a:p>
        </p:txBody>
      </p:sp>
      <p:sp>
        <p:nvSpPr>
          <p:cNvPr id="7" name="Footer Placeholder 6"/>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bg1">
                    <a:lumMod val="20000"/>
                    <a:lumOff val="80000"/>
                  </a:schemeClr>
                </a:solidFill>
              </a:defRPr>
            </a:lvl1pPr>
          </a:lstStyle>
          <a:p>
            <a:endParaRPr lang="en-US" dirty="0"/>
          </a:p>
        </p:txBody>
      </p:sp>
      <p:sp>
        <p:nvSpPr>
          <p:cNvPr id="8" name="Slide Number Placeholder 7"/>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bg1">
                    <a:lumMod val="20000"/>
                    <a:lumOff val="80000"/>
                  </a:schemeClr>
                </a:solidFill>
              </a:defRPr>
            </a:lvl1pPr>
          </a:lstStyle>
          <a:p>
            <a:fld id="{CDCD9867-40A7-4A3D-8A23-F2A7CFEA6BBE}" type="slidenum">
              <a:rPr lang="en-US" smtClean="0"/>
              <a:t>‹#›</a:t>
            </a:fld>
            <a:endParaRPr lang="en-US" dirty="0"/>
          </a:p>
        </p:txBody>
      </p:sp>
    </p:spTree>
    <p:extLst>
      <p:ext uri="{BB962C8B-B14F-4D97-AF65-F5344CB8AC3E}">
        <p14:creationId xmlns:p14="http://schemas.microsoft.com/office/powerpoint/2010/main" val="4866602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96" r:id="rId12"/>
  </p:sldLayoutIdLst>
  <p:transition spd="slow"/>
  <p:hf hdr="0" ftr="0" dt="0"/>
  <p:txStyles>
    <p:titleStyle>
      <a:lvl1pPr algn="ctr" rtl="0" eaLnBrk="1" fontAlgn="base" hangingPunct="1">
        <a:spcBef>
          <a:spcPct val="0"/>
        </a:spcBef>
        <a:spcAft>
          <a:spcPct val="0"/>
        </a:spcAft>
        <a:defRPr sz="4400">
          <a:solidFill>
            <a:srgbClr val="D4782C"/>
          </a:solidFill>
          <a:latin typeface="+mj-lt"/>
          <a:ea typeface="+mj-ea"/>
          <a:cs typeface="+mj-cs"/>
        </a:defRPr>
      </a:lvl1pPr>
      <a:lvl2pPr algn="ctr" rtl="0" eaLnBrk="1" fontAlgn="base" hangingPunct="1">
        <a:spcBef>
          <a:spcPct val="0"/>
        </a:spcBef>
        <a:spcAft>
          <a:spcPct val="0"/>
        </a:spcAft>
        <a:defRPr sz="4400">
          <a:solidFill>
            <a:srgbClr val="D4782C"/>
          </a:solidFill>
          <a:latin typeface="Trebuchet MS" pitchFamily="34" charset="0"/>
        </a:defRPr>
      </a:lvl2pPr>
      <a:lvl3pPr algn="ctr" rtl="0" eaLnBrk="1" fontAlgn="base" hangingPunct="1">
        <a:spcBef>
          <a:spcPct val="0"/>
        </a:spcBef>
        <a:spcAft>
          <a:spcPct val="0"/>
        </a:spcAft>
        <a:defRPr sz="4400">
          <a:solidFill>
            <a:srgbClr val="D4782C"/>
          </a:solidFill>
          <a:latin typeface="Trebuchet MS" pitchFamily="34" charset="0"/>
        </a:defRPr>
      </a:lvl3pPr>
      <a:lvl4pPr algn="ctr" rtl="0" eaLnBrk="1" fontAlgn="base" hangingPunct="1">
        <a:spcBef>
          <a:spcPct val="0"/>
        </a:spcBef>
        <a:spcAft>
          <a:spcPct val="0"/>
        </a:spcAft>
        <a:defRPr sz="4400">
          <a:solidFill>
            <a:srgbClr val="D4782C"/>
          </a:solidFill>
          <a:latin typeface="Trebuchet MS" pitchFamily="34" charset="0"/>
        </a:defRPr>
      </a:lvl4pPr>
      <a:lvl5pPr algn="ctr" rtl="0" eaLnBrk="1" fontAlgn="base" hangingPunct="1">
        <a:spcBef>
          <a:spcPct val="0"/>
        </a:spcBef>
        <a:spcAft>
          <a:spcPct val="0"/>
        </a:spcAft>
        <a:defRPr sz="4400">
          <a:solidFill>
            <a:srgbClr val="D4782C"/>
          </a:solidFill>
          <a:latin typeface="Trebuchet MS" pitchFamily="34" charset="0"/>
        </a:defRPr>
      </a:lvl5pPr>
      <a:lvl6pPr marL="457200" algn="ctr" rtl="0" eaLnBrk="1" fontAlgn="base" hangingPunct="1">
        <a:spcBef>
          <a:spcPct val="0"/>
        </a:spcBef>
        <a:spcAft>
          <a:spcPct val="0"/>
        </a:spcAft>
        <a:defRPr sz="4400">
          <a:solidFill>
            <a:srgbClr val="D4782C"/>
          </a:solidFill>
          <a:latin typeface="Trebuchet MS" pitchFamily="34" charset="0"/>
        </a:defRPr>
      </a:lvl6pPr>
      <a:lvl7pPr marL="914400" algn="ctr" rtl="0" eaLnBrk="1" fontAlgn="base" hangingPunct="1">
        <a:spcBef>
          <a:spcPct val="0"/>
        </a:spcBef>
        <a:spcAft>
          <a:spcPct val="0"/>
        </a:spcAft>
        <a:defRPr sz="4400">
          <a:solidFill>
            <a:srgbClr val="D4782C"/>
          </a:solidFill>
          <a:latin typeface="Trebuchet MS" pitchFamily="34" charset="0"/>
        </a:defRPr>
      </a:lvl7pPr>
      <a:lvl8pPr marL="1371600" algn="ctr" rtl="0" eaLnBrk="1" fontAlgn="base" hangingPunct="1">
        <a:spcBef>
          <a:spcPct val="0"/>
        </a:spcBef>
        <a:spcAft>
          <a:spcPct val="0"/>
        </a:spcAft>
        <a:defRPr sz="4400">
          <a:solidFill>
            <a:srgbClr val="D4782C"/>
          </a:solidFill>
          <a:latin typeface="Trebuchet MS" pitchFamily="34" charset="0"/>
        </a:defRPr>
      </a:lvl8pPr>
      <a:lvl9pPr marL="1828800" algn="ctr" rtl="0" eaLnBrk="1" fontAlgn="base" hangingPunct="1">
        <a:spcBef>
          <a:spcPct val="0"/>
        </a:spcBef>
        <a:spcAft>
          <a:spcPct val="0"/>
        </a:spcAft>
        <a:defRPr sz="4400">
          <a:solidFill>
            <a:srgbClr val="D4782C"/>
          </a:solidFill>
          <a:latin typeface="Trebuchet MS" pitchFamily="34" charset="0"/>
        </a:defRPr>
      </a:lvl9pPr>
    </p:titleStyle>
    <p:bodyStyle>
      <a:lvl1pPr marL="342900" indent="-342900" algn="l" rtl="0" eaLnBrk="1" fontAlgn="base" hangingPunct="1">
        <a:spcBef>
          <a:spcPct val="5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50000"/>
        </a:spcBef>
        <a:spcAft>
          <a:spcPct val="0"/>
        </a:spcAft>
        <a:buChar char="–"/>
        <a:defRPr sz="2800">
          <a:solidFill>
            <a:schemeClr val="tx1"/>
          </a:solidFill>
          <a:latin typeface="+mn-lt"/>
        </a:defRPr>
      </a:lvl2pPr>
      <a:lvl3pPr marL="1143000" indent="-228600" algn="l" rtl="0" eaLnBrk="1" fontAlgn="base" hangingPunct="1">
        <a:spcBef>
          <a:spcPct val="50000"/>
        </a:spcBef>
        <a:spcAft>
          <a:spcPct val="0"/>
        </a:spcAft>
        <a:buChar char="•"/>
        <a:defRPr sz="2400">
          <a:solidFill>
            <a:schemeClr val="tx1"/>
          </a:solidFill>
          <a:latin typeface="+mn-lt"/>
        </a:defRPr>
      </a:lvl3pPr>
      <a:lvl4pPr marL="1600200" indent="-228600" algn="l" rtl="0" eaLnBrk="1" fontAlgn="base" hangingPunct="1">
        <a:spcBef>
          <a:spcPct val="50000"/>
        </a:spcBef>
        <a:spcAft>
          <a:spcPct val="0"/>
        </a:spcAft>
        <a:buChar char="–"/>
        <a:defRPr sz="2000">
          <a:solidFill>
            <a:schemeClr val="tx1"/>
          </a:solidFill>
          <a:latin typeface="+mn-lt"/>
        </a:defRPr>
      </a:lvl4pPr>
      <a:lvl5pPr marL="2057400" indent="-228600" algn="l" rtl="0" eaLnBrk="1" fontAlgn="base" hangingPunct="1">
        <a:spcBef>
          <a:spcPct val="50000"/>
        </a:spcBef>
        <a:spcAft>
          <a:spcPct val="0"/>
        </a:spcAft>
        <a:buChar char="»"/>
        <a:defRPr sz="2000">
          <a:solidFill>
            <a:schemeClr val="tx1"/>
          </a:solidFill>
          <a:latin typeface="+mn-lt"/>
        </a:defRPr>
      </a:lvl5pPr>
      <a:lvl6pPr marL="2514600" indent="-228600" algn="l" rtl="0" eaLnBrk="1" fontAlgn="base" hangingPunct="1">
        <a:spcBef>
          <a:spcPct val="50000"/>
        </a:spcBef>
        <a:spcAft>
          <a:spcPct val="0"/>
        </a:spcAft>
        <a:buChar char="»"/>
        <a:defRPr sz="2000">
          <a:solidFill>
            <a:schemeClr val="tx1"/>
          </a:solidFill>
          <a:latin typeface="+mn-lt"/>
        </a:defRPr>
      </a:lvl6pPr>
      <a:lvl7pPr marL="2971800" indent="-228600" algn="l" rtl="0" eaLnBrk="1" fontAlgn="base" hangingPunct="1">
        <a:spcBef>
          <a:spcPct val="50000"/>
        </a:spcBef>
        <a:spcAft>
          <a:spcPct val="0"/>
        </a:spcAft>
        <a:buChar char="»"/>
        <a:defRPr sz="2000">
          <a:solidFill>
            <a:schemeClr val="tx1"/>
          </a:solidFill>
          <a:latin typeface="+mn-lt"/>
        </a:defRPr>
      </a:lvl7pPr>
      <a:lvl8pPr marL="3429000" indent="-228600" algn="l" rtl="0" eaLnBrk="1" fontAlgn="base" hangingPunct="1">
        <a:spcBef>
          <a:spcPct val="50000"/>
        </a:spcBef>
        <a:spcAft>
          <a:spcPct val="0"/>
        </a:spcAft>
        <a:buChar char="»"/>
        <a:defRPr sz="2000">
          <a:solidFill>
            <a:schemeClr val="tx1"/>
          </a:solidFill>
          <a:latin typeface="+mn-lt"/>
        </a:defRPr>
      </a:lvl8pPr>
      <a:lvl9pPr marL="3886200" indent="-228600" algn="l" rtl="0" eaLnBrk="1" fontAlgn="base" hangingPunct="1">
        <a:spcBef>
          <a:spcPct val="5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hyperlink" Target="mailto:cpapka@vonbriesen.com" TargetMode="External"/><Relationship Id="rId1" Type="http://schemas.openxmlformats.org/officeDocument/2006/relationships/slideLayout" Target="../slideLayouts/slideLayout2.xml"/><Relationship Id="rId6" Type="http://schemas.openxmlformats.org/officeDocument/2006/relationships/hyperlink" Target="mailto:jeiden@vonbriesen.com" TargetMode="External"/><Relationship Id="rId5" Type="http://schemas.openxmlformats.org/officeDocument/2006/relationships/image" Target="../media/image3.png"/><Relationship Id="rId4" Type="http://schemas.openxmlformats.org/officeDocument/2006/relationships/hyperlink" Target="mailto:rsimandl@vonbriesen.co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905" y="497150"/>
            <a:ext cx="8114190" cy="3170960"/>
          </a:xfrm>
        </p:spPr>
        <p:txBody>
          <a:bodyPr/>
          <a:lstStyle/>
          <a:p>
            <a:br>
              <a:rPr lang="en-US" dirty="0"/>
            </a:br>
            <a:r>
              <a:rPr lang="en-US" b="1" dirty="0"/>
              <a:t>Fox Valley SHRM</a:t>
            </a:r>
            <a:br>
              <a:rPr lang="en-US" sz="3200" b="1" dirty="0"/>
            </a:br>
            <a:br>
              <a:rPr lang="en-US" sz="1400" b="1" dirty="0"/>
            </a:br>
            <a:r>
              <a:rPr lang="en-US" sz="2400" b="1" dirty="0"/>
              <a:t>Labor and Employment Update</a:t>
            </a:r>
            <a:br>
              <a:rPr lang="en-US" sz="2400" b="1" dirty="0"/>
            </a:br>
            <a:r>
              <a:rPr lang="en-US" sz="2400" b="1" dirty="0"/>
              <a:t>March 2021</a:t>
            </a:r>
            <a:br>
              <a:rPr lang="en-US" sz="4400" b="1" dirty="0"/>
            </a:br>
            <a:endParaRPr lang="en-US" sz="1400" b="1" dirty="0"/>
          </a:p>
        </p:txBody>
      </p:sp>
      <p:sp>
        <p:nvSpPr>
          <p:cNvPr id="3" name="Subtitle 2"/>
          <p:cNvSpPr>
            <a:spLocks noGrp="1"/>
          </p:cNvSpPr>
          <p:nvPr>
            <p:ph type="subTitle" idx="1"/>
          </p:nvPr>
        </p:nvSpPr>
        <p:spPr>
          <a:xfrm>
            <a:off x="514903" y="3668110"/>
            <a:ext cx="8114191" cy="2046890"/>
          </a:xfrm>
        </p:spPr>
        <p:txBody>
          <a:bodyPr>
            <a:normAutofit/>
          </a:bodyPr>
          <a:lstStyle/>
          <a:p>
            <a:pPr>
              <a:spcBef>
                <a:spcPts val="0"/>
              </a:spcBef>
            </a:pPr>
            <a:r>
              <a:rPr lang="en-US" sz="1600" dirty="0"/>
              <a:t>Craig T. Papka – Jonathan R. Eiden - Robert J. Simandl</a:t>
            </a:r>
          </a:p>
          <a:p>
            <a:pPr>
              <a:spcBef>
                <a:spcPts val="0"/>
              </a:spcBef>
            </a:pPr>
            <a:r>
              <a:rPr lang="en-US" sz="1600" dirty="0"/>
              <a:t>von Briesen &amp; Roper, s.c.</a:t>
            </a:r>
          </a:p>
        </p:txBody>
      </p:sp>
    </p:spTree>
    <p:extLst>
      <p:ext uri="{BB962C8B-B14F-4D97-AF65-F5344CB8AC3E}">
        <p14:creationId xmlns:p14="http://schemas.microsoft.com/office/powerpoint/2010/main" val="783164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noChangeArrowheads="1"/>
          </p:cNvSpPr>
          <p:nvPr>
            <p:ph type="title"/>
          </p:nvPr>
        </p:nvSpPr>
        <p:spPr>
          <a:ln>
            <a:noFill/>
          </a:ln>
        </p:spPr>
        <p:txBody>
          <a:bodyPr/>
          <a:lstStyle/>
          <a:p>
            <a:r>
              <a:rPr lang="en-US" altLang="en-US" sz="4000" b="1" dirty="0"/>
              <a:t>Duties Test</a:t>
            </a:r>
          </a:p>
        </p:txBody>
      </p:sp>
      <p:sp>
        <p:nvSpPr>
          <p:cNvPr id="48131" name="Content Placeholder 2"/>
          <p:cNvSpPr>
            <a:spLocks noGrp="1" noChangeArrowheads="1"/>
          </p:cNvSpPr>
          <p:nvPr>
            <p:ph idx="1"/>
          </p:nvPr>
        </p:nvSpPr>
        <p:spPr>
          <a:xfrm>
            <a:off x="228600" y="1676401"/>
            <a:ext cx="8686800" cy="4114800"/>
          </a:xfrm>
          <a:ln>
            <a:noFill/>
          </a:ln>
        </p:spPr>
        <p:txBody>
          <a:bodyPr/>
          <a:lstStyle/>
          <a:p>
            <a:r>
              <a:rPr altLang="en-US" sz="2000" dirty="0"/>
              <a:t>The duties test typically:</a:t>
            </a:r>
          </a:p>
          <a:p>
            <a:pPr lvl="1"/>
            <a:r>
              <a:rPr altLang="en-US" sz="1800" dirty="0"/>
              <a:t>Refers to an employee</a:t>
            </a:r>
            <a:r>
              <a:rPr lang="en-GB" altLang="en-US" sz="1800" dirty="0"/>
              <a:t>'</a:t>
            </a:r>
            <a:r>
              <a:rPr altLang="en-US" sz="1800" dirty="0"/>
              <a:t>s </a:t>
            </a:r>
            <a:r>
              <a:rPr lang="en-GB" altLang="en-US" sz="1800" dirty="0"/>
              <a:t>"</a:t>
            </a:r>
            <a:r>
              <a:rPr altLang="en-US" sz="1800" dirty="0"/>
              <a:t>primary duty</a:t>
            </a:r>
            <a:r>
              <a:rPr lang="en-GB" altLang="en-US" sz="1800" dirty="0"/>
              <a:t>"</a:t>
            </a:r>
            <a:endParaRPr altLang="en-US" sz="1800" dirty="0"/>
          </a:p>
          <a:p>
            <a:pPr lvl="1"/>
            <a:r>
              <a:rPr altLang="en-US" sz="1800" dirty="0"/>
              <a:t>Differs for each exemption</a:t>
            </a:r>
          </a:p>
          <a:p>
            <a:pPr>
              <a:spcBef>
                <a:spcPts val="1800"/>
              </a:spcBef>
            </a:pPr>
            <a:r>
              <a:rPr altLang="en-US" sz="2000" dirty="0"/>
              <a:t>An employee</a:t>
            </a:r>
            <a:r>
              <a:rPr lang="en-GB" altLang="en-US" sz="2000" dirty="0"/>
              <a:t>'</a:t>
            </a:r>
            <a:r>
              <a:rPr altLang="en-US" sz="2000" dirty="0"/>
              <a:t>s </a:t>
            </a:r>
            <a:r>
              <a:rPr altLang="en-US" sz="2000" b="1" dirty="0"/>
              <a:t>primary duty</a:t>
            </a:r>
            <a:r>
              <a:rPr altLang="en-US" sz="2000" dirty="0"/>
              <a:t> is generally:</a:t>
            </a:r>
          </a:p>
          <a:p>
            <a:pPr lvl="1"/>
            <a:r>
              <a:rPr altLang="en-US" sz="1800" dirty="0"/>
              <a:t>Their principal, main, major, or most important duty</a:t>
            </a:r>
          </a:p>
          <a:p>
            <a:pPr lvl="1"/>
            <a:r>
              <a:rPr altLang="en-US" sz="1800" dirty="0"/>
              <a:t>Based on all the facts, with a major emphasis on the employee</a:t>
            </a:r>
            <a:r>
              <a:rPr lang="en-GB" altLang="en-US" sz="1800" dirty="0"/>
              <a:t>'</a:t>
            </a:r>
            <a:r>
              <a:rPr altLang="en-US" sz="1800" dirty="0"/>
              <a:t>s job as a whole</a:t>
            </a:r>
          </a:p>
          <a:p>
            <a:pPr lvl="1"/>
            <a:r>
              <a:rPr altLang="en-US" sz="1800" dirty="0"/>
              <a:t>Not decided by job titles or descriptions</a:t>
            </a:r>
          </a:p>
          <a:p>
            <a:pPr lvl="1"/>
            <a:r>
              <a:rPr altLang="en-US" sz="1800" dirty="0"/>
              <a:t>Not decided by the amount of time an employee spends performing certain work, though time can be a useful guide</a:t>
            </a:r>
          </a:p>
        </p:txBody>
      </p:sp>
      <p:sp>
        <p:nvSpPr>
          <p:cNvPr id="2" name="Slide Number Placeholder 1"/>
          <p:cNvSpPr>
            <a:spLocks noGrp="1"/>
          </p:cNvSpPr>
          <p:nvPr>
            <p:ph type="sldNum" sz="quarter" idx="12"/>
          </p:nvPr>
        </p:nvSpPr>
        <p:spPr/>
        <p:txBody>
          <a:bodyPr/>
          <a:lstStyle/>
          <a:p>
            <a:pPr>
              <a:defRPr/>
            </a:pPr>
            <a:fld id="{51277B72-92A5-4EFE-B7B1-691EC02D92B0}" type="slidenum">
              <a:rPr lang="en-US" smtClean="0"/>
              <a:pPr>
                <a:defRPr/>
              </a:pPr>
              <a:t>10</a:t>
            </a:fld>
            <a:endParaRPr lang="en-US" dirty="0"/>
          </a:p>
        </p:txBody>
      </p:sp>
    </p:spTree>
    <p:extLst>
      <p:ext uri="{BB962C8B-B14F-4D97-AF65-F5344CB8AC3E}">
        <p14:creationId xmlns:p14="http://schemas.microsoft.com/office/powerpoint/2010/main" val="387485263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958B2-29D6-4700-9196-697267FAE799}"/>
              </a:ext>
            </a:extLst>
          </p:cNvPr>
          <p:cNvSpPr>
            <a:spLocks noGrp="1"/>
          </p:cNvSpPr>
          <p:nvPr>
            <p:ph type="title"/>
          </p:nvPr>
        </p:nvSpPr>
        <p:spPr/>
        <p:txBody>
          <a:bodyPr/>
          <a:lstStyle/>
          <a:p>
            <a:r>
              <a:rPr lang="en-US" sz="4000" b="1" dirty="0"/>
              <a:t>The Act Addresses </a:t>
            </a:r>
            <a:r>
              <a:rPr lang="en-US" sz="3200" b="1" dirty="0"/>
              <a:t>(cont.)</a:t>
            </a:r>
            <a:endParaRPr lang="en-US" sz="4000" b="1" dirty="0"/>
          </a:p>
        </p:txBody>
      </p:sp>
      <p:sp>
        <p:nvSpPr>
          <p:cNvPr id="3" name="Content Placeholder 2">
            <a:extLst>
              <a:ext uri="{FF2B5EF4-FFF2-40B4-BE49-F238E27FC236}">
                <a16:creationId xmlns:a16="http://schemas.microsoft.com/office/drawing/2014/main" id="{2371C0E4-9B12-4700-9945-5D1F5176A0DB}"/>
              </a:ext>
            </a:extLst>
          </p:cNvPr>
          <p:cNvSpPr>
            <a:spLocks noGrp="1"/>
          </p:cNvSpPr>
          <p:nvPr>
            <p:ph idx="1"/>
          </p:nvPr>
        </p:nvSpPr>
        <p:spPr/>
        <p:txBody>
          <a:bodyPr/>
          <a:lstStyle/>
          <a:p>
            <a:pPr marL="514350" indent="-514350">
              <a:spcBef>
                <a:spcPts val="0"/>
              </a:spcBef>
              <a:buFont typeface="+mj-lt"/>
              <a:buAutoNum type="arabicPeriod" startAt="6"/>
            </a:pPr>
            <a:r>
              <a:rPr lang="en-US" sz="2800" dirty="0"/>
              <a:t>FFCRA credit available for emergency sick leave and expanded FMLA coverage September 30, 2021</a:t>
            </a:r>
          </a:p>
          <a:p>
            <a:pPr marL="514350" indent="-514350">
              <a:spcBef>
                <a:spcPts val="0"/>
              </a:spcBef>
              <a:buFont typeface="+mj-lt"/>
              <a:buAutoNum type="arabicPeriod" startAt="7"/>
            </a:pPr>
            <a:r>
              <a:rPr lang="en-US" sz="2800" dirty="0"/>
              <a:t>Sick leave credit and FMLA credit can be used for obtaining vaccine or due to injury, disability, illness or condition related to COVID-19 vaccine</a:t>
            </a:r>
          </a:p>
          <a:p>
            <a:pPr marL="914400" lvl="1" indent="-396875">
              <a:spcBef>
                <a:spcPts val="0"/>
              </a:spcBef>
              <a:buFont typeface="Wingdings" panose="05000000000000000000" pitchFamily="2" charset="2"/>
              <a:buChar char="q"/>
            </a:pPr>
            <a:r>
              <a:rPr lang="en-US" dirty="0"/>
              <a:t>Reset to 10 days effective April 1, 2021</a:t>
            </a:r>
          </a:p>
          <a:p>
            <a:pPr marL="514350" lvl="1" indent="-514350">
              <a:spcBef>
                <a:spcPts val="0"/>
              </a:spcBef>
              <a:buFont typeface="+mj-lt"/>
              <a:buAutoNum type="arabicPeriod" startAt="8"/>
            </a:pPr>
            <a:r>
              <a:rPr lang="en-US" dirty="0">
                <a:ea typeface="+mn-ea"/>
                <a:cs typeface="+mn-cs"/>
              </a:rPr>
              <a:t>Credit</a:t>
            </a:r>
            <a:r>
              <a:rPr lang="en-US" dirty="0"/>
              <a:t> for paid FMLA wages increased to $12,000 from $10,000</a:t>
            </a:r>
          </a:p>
        </p:txBody>
      </p:sp>
      <p:sp>
        <p:nvSpPr>
          <p:cNvPr id="4" name="Slide Number Placeholder 3">
            <a:extLst>
              <a:ext uri="{FF2B5EF4-FFF2-40B4-BE49-F238E27FC236}">
                <a16:creationId xmlns:a16="http://schemas.microsoft.com/office/drawing/2014/main" id="{668C0A0A-EAE1-4999-A203-9BCC91B1D113}"/>
              </a:ext>
            </a:extLst>
          </p:cNvPr>
          <p:cNvSpPr>
            <a:spLocks noGrp="1"/>
          </p:cNvSpPr>
          <p:nvPr>
            <p:ph type="sldNum" sz="quarter" idx="12"/>
          </p:nvPr>
        </p:nvSpPr>
        <p:spPr/>
        <p:txBody>
          <a:bodyPr/>
          <a:lstStyle/>
          <a:p>
            <a:fld id="{CDCD9867-40A7-4A3D-8A23-F2A7CFEA6BBE}" type="slidenum">
              <a:rPr lang="en-US" smtClean="0"/>
              <a:t>100</a:t>
            </a:fld>
            <a:endParaRPr lang="en-US" dirty="0"/>
          </a:p>
        </p:txBody>
      </p:sp>
    </p:spTree>
    <p:extLst>
      <p:ext uri="{BB962C8B-B14F-4D97-AF65-F5344CB8AC3E}">
        <p14:creationId xmlns:p14="http://schemas.microsoft.com/office/powerpoint/2010/main" val="2311778265"/>
      </p:ext>
    </p:extLst>
  </p:cSld>
  <p:clrMapOvr>
    <a:masterClrMapping/>
  </p:clrMapOvr>
  <p:transition spd="slow"/>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958B2-29D6-4700-9196-697267FAE799}"/>
              </a:ext>
            </a:extLst>
          </p:cNvPr>
          <p:cNvSpPr>
            <a:spLocks noGrp="1"/>
          </p:cNvSpPr>
          <p:nvPr>
            <p:ph type="title"/>
          </p:nvPr>
        </p:nvSpPr>
        <p:spPr/>
        <p:txBody>
          <a:bodyPr/>
          <a:lstStyle/>
          <a:p>
            <a:r>
              <a:rPr lang="en-US" sz="4000" b="1" dirty="0"/>
              <a:t>The Act Addresses </a:t>
            </a:r>
            <a:r>
              <a:rPr lang="en-US" sz="3200" b="1" dirty="0"/>
              <a:t>(cont.)</a:t>
            </a:r>
            <a:endParaRPr lang="en-US" sz="4000" b="1" dirty="0"/>
          </a:p>
        </p:txBody>
      </p:sp>
      <p:sp>
        <p:nvSpPr>
          <p:cNvPr id="3" name="Content Placeholder 2">
            <a:extLst>
              <a:ext uri="{FF2B5EF4-FFF2-40B4-BE49-F238E27FC236}">
                <a16:creationId xmlns:a16="http://schemas.microsoft.com/office/drawing/2014/main" id="{2371C0E4-9B12-4700-9945-5D1F5176A0DB}"/>
              </a:ext>
            </a:extLst>
          </p:cNvPr>
          <p:cNvSpPr>
            <a:spLocks noGrp="1"/>
          </p:cNvSpPr>
          <p:nvPr>
            <p:ph idx="1"/>
          </p:nvPr>
        </p:nvSpPr>
        <p:spPr/>
        <p:txBody>
          <a:bodyPr/>
          <a:lstStyle/>
          <a:p>
            <a:pPr marL="514350" indent="-514350">
              <a:spcBef>
                <a:spcPts val="0"/>
              </a:spcBef>
              <a:buFont typeface="+mj-lt"/>
              <a:buAutoNum type="arabicPeriod" startAt="9"/>
            </a:pPr>
            <a:r>
              <a:rPr lang="en-US" dirty="0"/>
              <a:t>Non-discretion – cannot claim the credit if paid leave favors highly compensated employees, full-time employees or on the basis of seniority</a:t>
            </a:r>
          </a:p>
          <a:p>
            <a:pPr marL="514350" indent="-514350">
              <a:spcBef>
                <a:spcPts val="0"/>
              </a:spcBef>
              <a:buFont typeface="+mj-lt"/>
              <a:buAutoNum type="arabicPeriod" startAt="9"/>
            </a:pPr>
            <a:r>
              <a:rPr lang="en-US" dirty="0"/>
              <a:t>Multi-employer Plan Funding assistance through the PBGC</a:t>
            </a:r>
            <a:endParaRPr lang="en-US" sz="3600" dirty="0"/>
          </a:p>
        </p:txBody>
      </p:sp>
      <p:sp>
        <p:nvSpPr>
          <p:cNvPr id="4" name="Slide Number Placeholder 3">
            <a:extLst>
              <a:ext uri="{FF2B5EF4-FFF2-40B4-BE49-F238E27FC236}">
                <a16:creationId xmlns:a16="http://schemas.microsoft.com/office/drawing/2014/main" id="{668C0A0A-EAE1-4999-A203-9BCC91B1D113}"/>
              </a:ext>
            </a:extLst>
          </p:cNvPr>
          <p:cNvSpPr>
            <a:spLocks noGrp="1"/>
          </p:cNvSpPr>
          <p:nvPr>
            <p:ph type="sldNum" sz="quarter" idx="12"/>
          </p:nvPr>
        </p:nvSpPr>
        <p:spPr/>
        <p:txBody>
          <a:bodyPr/>
          <a:lstStyle/>
          <a:p>
            <a:fld id="{CDCD9867-40A7-4A3D-8A23-F2A7CFEA6BBE}" type="slidenum">
              <a:rPr lang="en-US" smtClean="0"/>
              <a:t>101</a:t>
            </a:fld>
            <a:endParaRPr lang="en-US" dirty="0"/>
          </a:p>
        </p:txBody>
      </p:sp>
    </p:spTree>
    <p:extLst>
      <p:ext uri="{BB962C8B-B14F-4D97-AF65-F5344CB8AC3E}">
        <p14:creationId xmlns:p14="http://schemas.microsoft.com/office/powerpoint/2010/main" val="1178969580"/>
      </p:ext>
    </p:extLst>
  </p:cSld>
  <p:clrMapOvr>
    <a:masterClrMapping/>
  </p:clrMapOvr>
  <p:transition spd="slow"/>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DB030-AC55-4A2F-BEC9-7374644C7104}"/>
              </a:ext>
            </a:extLst>
          </p:cNvPr>
          <p:cNvSpPr>
            <a:spLocks noGrp="1"/>
          </p:cNvSpPr>
          <p:nvPr>
            <p:ph type="title"/>
          </p:nvPr>
        </p:nvSpPr>
        <p:spPr>
          <a:xfrm>
            <a:off x="228600" y="672029"/>
            <a:ext cx="8686800" cy="928171"/>
          </a:xfrm>
        </p:spPr>
        <p:txBody>
          <a:bodyPr/>
          <a:lstStyle/>
          <a:p>
            <a:r>
              <a:rPr lang="en-US" sz="4000" b="1" dirty="0"/>
              <a:t>Employer Action Points</a:t>
            </a:r>
          </a:p>
        </p:txBody>
      </p:sp>
      <p:sp>
        <p:nvSpPr>
          <p:cNvPr id="3" name="Content Placeholder 2">
            <a:extLst>
              <a:ext uri="{FF2B5EF4-FFF2-40B4-BE49-F238E27FC236}">
                <a16:creationId xmlns:a16="http://schemas.microsoft.com/office/drawing/2014/main" id="{3E973B80-E61A-429C-A52C-0C9F8CB09FD7}"/>
              </a:ext>
            </a:extLst>
          </p:cNvPr>
          <p:cNvSpPr>
            <a:spLocks noGrp="1"/>
          </p:cNvSpPr>
          <p:nvPr>
            <p:ph idx="1"/>
          </p:nvPr>
        </p:nvSpPr>
        <p:spPr/>
        <p:txBody>
          <a:bodyPr/>
          <a:lstStyle/>
          <a:p>
            <a:pPr marL="514350" indent="-514350">
              <a:spcBef>
                <a:spcPts val="0"/>
              </a:spcBef>
              <a:buFont typeface="+mj-lt"/>
              <a:buAutoNum type="arabicPeriod"/>
            </a:pPr>
            <a:r>
              <a:rPr lang="en-US" sz="3000" dirty="0"/>
              <a:t>If paid sick leave or extended FMLA provided</a:t>
            </a:r>
          </a:p>
          <a:p>
            <a:pPr marL="738188" indent="-276225">
              <a:spcBef>
                <a:spcPts val="0"/>
              </a:spcBef>
              <a:buNone/>
            </a:pPr>
            <a:r>
              <a:rPr lang="en-US" sz="3000" dirty="0"/>
              <a:t>– confirm offering continuation and reset of bank</a:t>
            </a:r>
          </a:p>
          <a:p>
            <a:pPr marL="514350" indent="-514350">
              <a:spcBef>
                <a:spcPts val="0"/>
              </a:spcBef>
              <a:buFont typeface="+mj-lt"/>
              <a:buAutoNum type="arabicPeriod"/>
            </a:pPr>
            <a:r>
              <a:rPr lang="en-US" sz="3000" dirty="0"/>
              <a:t>Evaluate paid leave availability/use for discriminating effect of policy application</a:t>
            </a:r>
          </a:p>
          <a:p>
            <a:pPr marL="514350" indent="-514350">
              <a:spcBef>
                <a:spcPts val="0"/>
              </a:spcBef>
              <a:buFont typeface="+mj-lt"/>
              <a:buAutoNum type="arabicPeriod"/>
            </a:pPr>
            <a:r>
              <a:rPr lang="en-US" sz="3000" dirty="0"/>
              <a:t>Unemployment supplement administration protocol evaluation</a:t>
            </a:r>
          </a:p>
          <a:p>
            <a:pPr marL="514350" indent="-514350">
              <a:spcBef>
                <a:spcPts val="0"/>
              </a:spcBef>
              <a:buFont typeface="+mj-lt"/>
              <a:buAutoNum type="arabicPeriod"/>
            </a:pPr>
            <a:r>
              <a:rPr lang="en-US" sz="3000" dirty="0"/>
              <a:t>COBRA administration obligations and disclosure documents</a:t>
            </a:r>
          </a:p>
        </p:txBody>
      </p:sp>
      <p:sp>
        <p:nvSpPr>
          <p:cNvPr id="4" name="Slide Number Placeholder 3">
            <a:extLst>
              <a:ext uri="{FF2B5EF4-FFF2-40B4-BE49-F238E27FC236}">
                <a16:creationId xmlns:a16="http://schemas.microsoft.com/office/drawing/2014/main" id="{B92BA82C-74AE-46F3-B6EA-EC2F3DEB81D2}"/>
              </a:ext>
            </a:extLst>
          </p:cNvPr>
          <p:cNvSpPr>
            <a:spLocks noGrp="1"/>
          </p:cNvSpPr>
          <p:nvPr>
            <p:ph type="sldNum" sz="quarter" idx="12"/>
          </p:nvPr>
        </p:nvSpPr>
        <p:spPr/>
        <p:txBody>
          <a:bodyPr/>
          <a:lstStyle/>
          <a:p>
            <a:fld id="{CDCD9867-40A7-4A3D-8A23-F2A7CFEA6BBE}" type="slidenum">
              <a:rPr lang="en-US" smtClean="0"/>
              <a:t>102</a:t>
            </a:fld>
            <a:endParaRPr lang="en-US" dirty="0"/>
          </a:p>
        </p:txBody>
      </p:sp>
    </p:spTree>
    <p:extLst>
      <p:ext uri="{BB962C8B-B14F-4D97-AF65-F5344CB8AC3E}">
        <p14:creationId xmlns:p14="http://schemas.microsoft.com/office/powerpoint/2010/main" val="16993450"/>
      </p:ext>
    </p:extLst>
  </p:cSld>
  <p:clrMapOvr>
    <a:masterClrMapping/>
  </p:clrMapOvr>
  <p:transition spd="slow"/>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B3CDD-5A97-4D0F-A43C-9D4721986AB5}"/>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6B955CDD-DC6A-47C1-A10A-1E1B15BE969E}"/>
              </a:ext>
            </a:extLst>
          </p:cNvPr>
          <p:cNvSpPr>
            <a:spLocks noGrp="1"/>
          </p:cNvSpPr>
          <p:nvPr>
            <p:ph idx="1"/>
          </p:nvPr>
        </p:nvSpPr>
        <p:spPr>
          <a:xfrm>
            <a:off x="190500" y="2068496"/>
            <a:ext cx="8763000" cy="3781148"/>
          </a:xfrm>
        </p:spPr>
        <p:txBody>
          <a:bodyPr/>
          <a:lstStyle/>
          <a:p>
            <a:pPr marL="0" indent="0" algn="ctr">
              <a:spcBef>
                <a:spcPts val="0"/>
              </a:spcBef>
              <a:buNone/>
            </a:pPr>
            <a:endParaRPr lang="en-US" sz="2400" dirty="0">
              <a:solidFill>
                <a:schemeClr val="accent2"/>
              </a:solidFill>
            </a:endParaRPr>
          </a:p>
          <a:p>
            <a:pPr marL="114300" indent="0" algn="ctr">
              <a:buNone/>
            </a:pPr>
            <a:r>
              <a:rPr lang="en-US" sz="4000" b="1" dirty="0">
                <a:solidFill>
                  <a:schemeClr val="accent2"/>
                </a:solidFill>
              </a:rPr>
              <a:t>Operating Through the Pandemic</a:t>
            </a:r>
          </a:p>
        </p:txBody>
      </p:sp>
      <p:sp>
        <p:nvSpPr>
          <p:cNvPr id="4" name="Slide Number Placeholder 3">
            <a:extLst>
              <a:ext uri="{FF2B5EF4-FFF2-40B4-BE49-F238E27FC236}">
                <a16:creationId xmlns:a16="http://schemas.microsoft.com/office/drawing/2014/main" id="{3A337566-FE09-427C-92E2-04E462C2FD7B}"/>
              </a:ext>
            </a:extLst>
          </p:cNvPr>
          <p:cNvSpPr>
            <a:spLocks noGrp="1"/>
          </p:cNvSpPr>
          <p:nvPr>
            <p:ph type="sldNum" sz="quarter" idx="12"/>
          </p:nvPr>
        </p:nvSpPr>
        <p:spPr/>
        <p:txBody>
          <a:bodyPr/>
          <a:lstStyle/>
          <a:p>
            <a:fld id="{CDCD9867-40A7-4A3D-8A23-F2A7CFEA6BBE}" type="slidenum">
              <a:rPr lang="en-US" smtClean="0"/>
              <a:t>103</a:t>
            </a:fld>
            <a:endParaRPr lang="en-US" dirty="0"/>
          </a:p>
        </p:txBody>
      </p:sp>
    </p:spTree>
    <p:extLst>
      <p:ext uri="{BB962C8B-B14F-4D97-AF65-F5344CB8AC3E}">
        <p14:creationId xmlns:p14="http://schemas.microsoft.com/office/powerpoint/2010/main" val="773829755"/>
      </p:ext>
    </p:extLst>
  </p:cSld>
  <p:clrMapOvr>
    <a:masterClrMapping/>
  </p:clrMapOvr>
  <p:transition spd="slow"/>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6F715D74-3D8E-44C7-9A36-404D5079C0D3}"/>
              </a:ext>
            </a:extLst>
          </p:cNvPr>
          <p:cNvSpPr>
            <a:spLocks noGrp="1" noChangeArrowheads="1"/>
          </p:cNvSpPr>
          <p:nvPr>
            <p:ph type="title"/>
          </p:nvPr>
        </p:nvSpPr>
        <p:spPr/>
        <p:txBody>
          <a:bodyPr/>
          <a:lstStyle/>
          <a:p>
            <a:r>
              <a:rPr lang="en-US" altLang="en-US" sz="3600" b="1" dirty="0"/>
              <a:t>Effect on the Workplace</a:t>
            </a:r>
          </a:p>
        </p:txBody>
      </p:sp>
      <p:sp>
        <p:nvSpPr>
          <p:cNvPr id="3" name="Content Placeholder 2">
            <a:extLst>
              <a:ext uri="{FF2B5EF4-FFF2-40B4-BE49-F238E27FC236}">
                <a16:creationId xmlns:a16="http://schemas.microsoft.com/office/drawing/2014/main" id="{B269FC10-CD86-4C93-986E-4EA9769DF717}"/>
              </a:ext>
            </a:extLst>
          </p:cNvPr>
          <p:cNvSpPr>
            <a:spLocks noGrp="1"/>
          </p:cNvSpPr>
          <p:nvPr>
            <p:ph idx="1"/>
          </p:nvPr>
        </p:nvSpPr>
        <p:spPr/>
        <p:txBody>
          <a:bodyPr/>
          <a:lstStyle/>
          <a:p>
            <a:pPr>
              <a:defRPr/>
            </a:pPr>
            <a:r>
              <a:rPr lang="en-US" dirty="0"/>
              <a:t>Increased absenteeism – does every case of the flu equal a Coronavirus outbreak?</a:t>
            </a:r>
          </a:p>
          <a:p>
            <a:pPr>
              <a:defRPr/>
            </a:pPr>
            <a:r>
              <a:rPr lang="en-US" dirty="0"/>
              <a:t>Accommodations to infected employees</a:t>
            </a:r>
          </a:p>
          <a:p>
            <a:pPr>
              <a:defRPr/>
            </a:pPr>
            <a:r>
              <a:rPr lang="en-US" dirty="0"/>
              <a:t>Plant/Facility Closures</a:t>
            </a:r>
          </a:p>
          <a:p>
            <a:pPr>
              <a:defRPr/>
            </a:pPr>
            <a:r>
              <a:rPr lang="en-US" dirty="0"/>
              <a:t>Sick/Vacation Leave</a:t>
            </a:r>
          </a:p>
          <a:p>
            <a:pPr>
              <a:defRPr/>
            </a:pPr>
            <a:r>
              <a:rPr lang="en-US" dirty="0"/>
              <a:t>Workplace Transitions</a:t>
            </a:r>
          </a:p>
        </p:txBody>
      </p:sp>
      <p:sp>
        <p:nvSpPr>
          <p:cNvPr id="43012" name="Slide Number Placeholder 1">
            <a:extLst>
              <a:ext uri="{FF2B5EF4-FFF2-40B4-BE49-F238E27FC236}">
                <a16:creationId xmlns:a16="http://schemas.microsoft.com/office/drawing/2014/main" id="{11DCE434-2BD9-4292-9A03-621CB29FA67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har char="•"/>
              <a:defRPr sz="3200">
                <a:solidFill>
                  <a:schemeClr val="tx1"/>
                </a:solidFill>
                <a:latin typeface="Trebuchet MS" panose="020B0603020202020204" pitchFamily="34" charset="0"/>
              </a:defRPr>
            </a:lvl1pPr>
            <a:lvl2pPr marL="742950" indent="-285750">
              <a:spcBef>
                <a:spcPct val="50000"/>
              </a:spcBef>
              <a:buChar char="–"/>
              <a:defRPr sz="2800">
                <a:solidFill>
                  <a:schemeClr val="tx1"/>
                </a:solidFill>
                <a:latin typeface="Trebuchet MS" panose="020B0603020202020204" pitchFamily="34" charset="0"/>
              </a:defRPr>
            </a:lvl2pPr>
            <a:lvl3pPr marL="1143000" indent="-228600">
              <a:spcBef>
                <a:spcPct val="50000"/>
              </a:spcBef>
              <a:buChar char="•"/>
              <a:defRPr sz="2400">
                <a:solidFill>
                  <a:schemeClr val="tx1"/>
                </a:solidFill>
                <a:latin typeface="Trebuchet MS" panose="020B0603020202020204" pitchFamily="34" charset="0"/>
              </a:defRPr>
            </a:lvl3pPr>
            <a:lvl4pPr marL="1600200" indent="-228600">
              <a:spcBef>
                <a:spcPct val="50000"/>
              </a:spcBef>
              <a:buChar char="–"/>
              <a:defRPr sz="2000">
                <a:solidFill>
                  <a:schemeClr val="tx1"/>
                </a:solidFill>
                <a:latin typeface="Trebuchet MS" panose="020B0603020202020204" pitchFamily="34" charset="0"/>
              </a:defRPr>
            </a:lvl4pPr>
            <a:lvl5pPr marL="2057400" indent="-228600">
              <a:spcBef>
                <a:spcPct val="50000"/>
              </a:spcBef>
              <a:buChar char="»"/>
              <a:defRPr sz="2000">
                <a:solidFill>
                  <a:schemeClr val="tx1"/>
                </a:solidFill>
                <a:latin typeface="Trebuchet MS" panose="020B0603020202020204" pitchFamily="34" charset="0"/>
              </a:defRPr>
            </a:lvl5pPr>
            <a:lvl6pPr marL="2514600" indent="-228600" eaLnBrk="0" fontAlgn="base" hangingPunct="0">
              <a:spcBef>
                <a:spcPct val="50000"/>
              </a:spcBef>
              <a:spcAft>
                <a:spcPct val="0"/>
              </a:spcAft>
              <a:buChar char="»"/>
              <a:defRPr sz="2000">
                <a:solidFill>
                  <a:schemeClr val="tx1"/>
                </a:solidFill>
                <a:latin typeface="Trebuchet MS" panose="020B0603020202020204" pitchFamily="34" charset="0"/>
              </a:defRPr>
            </a:lvl6pPr>
            <a:lvl7pPr marL="2971800" indent="-228600" eaLnBrk="0" fontAlgn="base" hangingPunct="0">
              <a:spcBef>
                <a:spcPct val="50000"/>
              </a:spcBef>
              <a:spcAft>
                <a:spcPct val="0"/>
              </a:spcAft>
              <a:buChar char="»"/>
              <a:defRPr sz="2000">
                <a:solidFill>
                  <a:schemeClr val="tx1"/>
                </a:solidFill>
                <a:latin typeface="Trebuchet MS" panose="020B0603020202020204" pitchFamily="34" charset="0"/>
              </a:defRPr>
            </a:lvl7pPr>
            <a:lvl8pPr marL="3429000" indent="-228600" eaLnBrk="0" fontAlgn="base" hangingPunct="0">
              <a:spcBef>
                <a:spcPct val="50000"/>
              </a:spcBef>
              <a:spcAft>
                <a:spcPct val="0"/>
              </a:spcAft>
              <a:buChar char="»"/>
              <a:defRPr sz="2000">
                <a:solidFill>
                  <a:schemeClr val="tx1"/>
                </a:solidFill>
                <a:latin typeface="Trebuchet MS" panose="020B0603020202020204" pitchFamily="34" charset="0"/>
              </a:defRPr>
            </a:lvl8pPr>
            <a:lvl9pPr marL="3886200" indent="-228600" eaLnBrk="0" fontAlgn="base" hangingPunct="0">
              <a:spcBef>
                <a:spcPct val="50000"/>
              </a:spcBef>
              <a:spcAft>
                <a:spcPct val="0"/>
              </a:spcAft>
              <a:buChar char="»"/>
              <a:defRPr sz="2000">
                <a:solidFill>
                  <a:schemeClr val="tx1"/>
                </a:solidFill>
                <a:latin typeface="Trebuchet MS" panose="020B0603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E004DD3-57DB-4EA1-A6B8-0AEB036493D3}" type="slidenum">
              <a:rPr kumimoji="0" lang="en-US" altLang="en-US" sz="1200" b="0" i="0" u="none" strike="noStrike" kern="1200" cap="none" spc="0" normalizeH="0" baseline="0" noProof="0" smtClean="0">
                <a:ln>
                  <a:noFill/>
                </a:ln>
                <a:solidFill>
                  <a:srgbClr val="F0F0F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104</a:t>
            </a:fld>
            <a:endParaRPr kumimoji="0" lang="en-US" altLang="en-US" sz="1200" b="0" i="0" u="none" strike="noStrike" kern="1200" cap="none" spc="0" normalizeH="0" baseline="0" noProof="0" dirty="0">
              <a:ln>
                <a:noFill/>
              </a:ln>
              <a:solidFill>
                <a:srgbClr val="F0F0F0"/>
              </a:solidFill>
              <a:effectLst/>
              <a:uLnTx/>
              <a:uFillTx/>
              <a:latin typeface="Arial" panose="020B0604020202020204" pitchFamily="34" charset="0"/>
              <a:ea typeface="+mn-ea"/>
              <a:cs typeface="Arial" panose="020B0604020202020204" pitchFamily="34" charset="0"/>
            </a:endParaRPr>
          </a:p>
        </p:txBody>
      </p:sp>
    </p:spTree>
  </p:cSld>
  <p:clrMapOvr>
    <a:masterClrMapping/>
  </p:clrMapOvr>
  <p:transition spd="slow"/>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F4979920-1E22-4592-8ED9-2C668F758092}"/>
              </a:ext>
            </a:extLst>
          </p:cNvPr>
          <p:cNvSpPr>
            <a:spLocks noGrp="1" noChangeArrowheads="1"/>
          </p:cNvSpPr>
          <p:nvPr>
            <p:ph type="title"/>
          </p:nvPr>
        </p:nvSpPr>
        <p:spPr/>
        <p:txBody>
          <a:bodyPr/>
          <a:lstStyle/>
          <a:p>
            <a:r>
              <a:rPr lang="en-US" altLang="en-US" sz="3600" b="1" dirty="0"/>
              <a:t>Pandemic Policy</a:t>
            </a:r>
          </a:p>
        </p:txBody>
      </p:sp>
      <p:sp>
        <p:nvSpPr>
          <p:cNvPr id="44035" name="Content Placeholder 2">
            <a:extLst>
              <a:ext uri="{FF2B5EF4-FFF2-40B4-BE49-F238E27FC236}">
                <a16:creationId xmlns:a16="http://schemas.microsoft.com/office/drawing/2014/main" id="{90F9AD59-3138-4F05-B48E-540AE7EDEE2A}"/>
              </a:ext>
            </a:extLst>
          </p:cNvPr>
          <p:cNvSpPr>
            <a:spLocks noGrp="1" noChangeArrowheads="1"/>
          </p:cNvSpPr>
          <p:nvPr>
            <p:ph idx="1"/>
          </p:nvPr>
        </p:nvSpPr>
        <p:spPr>
          <a:xfrm>
            <a:off x="228600" y="1600200"/>
            <a:ext cx="8763000" cy="4114800"/>
          </a:xfrm>
        </p:spPr>
        <p:txBody>
          <a:bodyPr/>
          <a:lstStyle/>
          <a:p>
            <a:r>
              <a:rPr lang="en-US" altLang="en-US" sz="2800" dirty="0"/>
              <a:t>Every pandemic policy needs:</a:t>
            </a:r>
          </a:p>
          <a:p>
            <a:pPr lvl="1"/>
            <a:r>
              <a:rPr lang="en-US" altLang="en-US" sz="2400" dirty="0"/>
              <a:t>Instructions for personal hygiene &amp; good health practices</a:t>
            </a:r>
          </a:p>
          <a:p>
            <a:pPr lvl="1"/>
            <a:r>
              <a:rPr lang="en-US" altLang="en-US" sz="2400" dirty="0"/>
              <a:t>A pandemic team</a:t>
            </a:r>
          </a:p>
          <a:p>
            <a:pPr lvl="1"/>
            <a:r>
              <a:rPr lang="en-US" altLang="en-US" sz="2400" dirty="0"/>
              <a:t>Instruction on emergency closings</a:t>
            </a:r>
          </a:p>
          <a:p>
            <a:pPr lvl="1"/>
            <a:r>
              <a:rPr lang="en-US" altLang="en-US" sz="2400" dirty="0"/>
              <a:t>Contingency planning</a:t>
            </a:r>
          </a:p>
          <a:p>
            <a:pPr lvl="1"/>
            <a:r>
              <a:rPr lang="en-US" altLang="en-US" sz="2400" dirty="0"/>
              <a:t>Instructions on pay and leave practices during the crisis</a:t>
            </a:r>
          </a:p>
          <a:p>
            <a:pPr lvl="1"/>
            <a:r>
              <a:rPr lang="en-US" altLang="en-US" sz="2400" dirty="0"/>
              <a:t>Emergency medical procedures</a:t>
            </a:r>
          </a:p>
        </p:txBody>
      </p:sp>
      <p:sp>
        <p:nvSpPr>
          <p:cNvPr id="44036" name="Slide Number Placeholder 1">
            <a:extLst>
              <a:ext uri="{FF2B5EF4-FFF2-40B4-BE49-F238E27FC236}">
                <a16:creationId xmlns:a16="http://schemas.microsoft.com/office/drawing/2014/main" id="{08816FFA-1D15-476B-B3E5-DAA1402736D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har char="•"/>
              <a:defRPr sz="3200">
                <a:solidFill>
                  <a:schemeClr val="tx1"/>
                </a:solidFill>
                <a:latin typeface="Trebuchet MS" panose="020B0603020202020204" pitchFamily="34" charset="0"/>
              </a:defRPr>
            </a:lvl1pPr>
            <a:lvl2pPr marL="742950" indent="-285750">
              <a:spcBef>
                <a:spcPct val="50000"/>
              </a:spcBef>
              <a:buChar char="–"/>
              <a:defRPr sz="2800">
                <a:solidFill>
                  <a:schemeClr val="tx1"/>
                </a:solidFill>
                <a:latin typeface="Trebuchet MS" panose="020B0603020202020204" pitchFamily="34" charset="0"/>
              </a:defRPr>
            </a:lvl2pPr>
            <a:lvl3pPr marL="1143000" indent="-228600">
              <a:spcBef>
                <a:spcPct val="50000"/>
              </a:spcBef>
              <a:buChar char="•"/>
              <a:defRPr sz="2400">
                <a:solidFill>
                  <a:schemeClr val="tx1"/>
                </a:solidFill>
                <a:latin typeface="Trebuchet MS" panose="020B0603020202020204" pitchFamily="34" charset="0"/>
              </a:defRPr>
            </a:lvl3pPr>
            <a:lvl4pPr marL="1600200" indent="-228600">
              <a:spcBef>
                <a:spcPct val="50000"/>
              </a:spcBef>
              <a:buChar char="–"/>
              <a:defRPr sz="2000">
                <a:solidFill>
                  <a:schemeClr val="tx1"/>
                </a:solidFill>
                <a:latin typeface="Trebuchet MS" panose="020B0603020202020204" pitchFamily="34" charset="0"/>
              </a:defRPr>
            </a:lvl4pPr>
            <a:lvl5pPr marL="2057400" indent="-228600">
              <a:spcBef>
                <a:spcPct val="50000"/>
              </a:spcBef>
              <a:buChar char="»"/>
              <a:defRPr sz="2000">
                <a:solidFill>
                  <a:schemeClr val="tx1"/>
                </a:solidFill>
                <a:latin typeface="Trebuchet MS" panose="020B0603020202020204" pitchFamily="34" charset="0"/>
              </a:defRPr>
            </a:lvl5pPr>
            <a:lvl6pPr marL="2514600" indent="-228600" eaLnBrk="0" fontAlgn="base" hangingPunct="0">
              <a:spcBef>
                <a:spcPct val="50000"/>
              </a:spcBef>
              <a:spcAft>
                <a:spcPct val="0"/>
              </a:spcAft>
              <a:buChar char="»"/>
              <a:defRPr sz="2000">
                <a:solidFill>
                  <a:schemeClr val="tx1"/>
                </a:solidFill>
                <a:latin typeface="Trebuchet MS" panose="020B0603020202020204" pitchFamily="34" charset="0"/>
              </a:defRPr>
            </a:lvl6pPr>
            <a:lvl7pPr marL="2971800" indent="-228600" eaLnBrk="0" fontAlgn="base" hangingPunct="0">
              <a:spcBef>
                <a:spcPct val="50000"/>
              </a:spcBef>
              <a:spcAft>
                <a:spcPct val="0"/>
              </a:spcAft>
              <a:buChar char="»"/>
              <a:defRPr sz="2000">
                <a:solidFill>
                  <a:schemeClr val="tx1"/>
                </a:solidFill>
                <a:latin typeface="Trebuchet MS" panose="020B0603020202020204" pitchFamily="34" charset="0"/>
              </a:defRPr>
            </a:lvl7pPr>
            <a:lvl8pPr marL="3429000" indent="-228600" eaLnBrk="0" fontAlgn="base" hangingPunct="0">
              <a:spcBef>
                <a:spcPct val="50000"/>
              </a:spcBef>
              <a:spcAft>
                <a:spcPct val="0"/>
              </a:spcAft>
              <a:buChar char="»"/>
              <a:defRPr sz="2000">
                <a:solidFill>
                  <a:schemeClr val="tx1"/>
                </a:solidFill>
                <a:latin typeface="Trebuchet MS" panose="020B0603020202020204" pitchFamily="34" charset="0"/>
              </a:defRPr>
            </a:lvl8pPr>
            <a:lvl9pPr marL="3886200" indent="-228600" eaLnBrk="0" fontAlgn="base" hangingPunct="0">
              <a:spcBef>
                <a:spcPct val="50000"/>
              </a:spcBef>
              <a:spcAft>
                <a:spcPct val="0"/>
              </a:spcAft>
              <a:buChar char="»"/>
              <a:defRPr sz="2000">
                <a:solidFill>
                  <a:schemeClr val="tx1"/>
                </a:solidFill>
                <a:latin typeface="Trebuchet MS" panose="020B0603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6F0241-C580-46B7-93FF-84A4DF556FDE}" type="slidenum">
              <a:rPr kumimoji="0" lang="en-US" altLang="en-US" sz="1200" b="0" i="0" u="none" strike="noStrike" kern="1200" cap="none" spc="0" normalizeH="0" baseline="0" noProof="0" smtClean="0">
                <a:ln>
                  <a:noFill/>
                </a:ln>
                <a:solidFill>
                  <a:srgbClr val="F0F0F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105</a:t>
            </a:fld>
            <a:endParaRPr kumimoji="0" lang="en-US" altLang="en-US" sz="1200" b="0" i="0" u="none" strike="noStrike" kern="1200" cap="none" spc="0" normalizeH="0" baseline="0" noProof="0" dirty="0">
              <a:ln>
                <a:noFill/>
              </a:ln>
              <a:solidFill>
                <a:srgbClr val="F0F0F0"/>
              </a:solidFill>
              <a:effectLst/>
              <a:uLnTx/>
              <a:uFillTx/>
              <a:latin typeface="Arial" panose="020B0604020202020204" pitchFamily="34" charset="0"/>
              <a:ea typeface="+mn-ea"/>
              <a:cs typeface="Arial" panose="020B0604020202020204" pitchFamily="34" charset="0"/>
            </a:endParaRPr>
          </a:p>
        </p:txBody>
      </p:sp>
    </p:spTree>
  </p:cSld>
  <p:clrMapOvr>
    <a:masterClrMapping/>
  </p:clrMapOvr>
  <p:transition spd="slow"/>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5DFEDB5B-7D79-47B9-A968-7126929417E2}"/>
              </a:ext>
            </a:extLst>
          </p:cNvPr>
          <p:cNvSpPr>
            <a:spLocks noGrp="1" noChangeArrowheads="1"/>
          </p:cNvSpPr>
          <p:nvPr>
            <p:ph type="title"/>
          </p:nvPr>
        </p:nvSpPr>
        <p:spPr/>
        <p:txBody>
          <a:bodyPr/>
          <a:lstStyle/>
          <a:p>
            <a:r>
              <a:rPr lang="en-US" altLang="en-US" sz="3600" b="1" dirty="0"/>
              <a:t>Coronavirus &amp; FMLA Leave</a:t>
            </a:r>
          </a:p>
        </p:txBody>
      </p:sp>
      <p:sp>
        <p:nvSpPr>
          <p:cNvPr id="45059" name="Content Placeholder 2">
            <a:extLst>
              <a:ext uri="{FF2B5EF4-FFF2-40B4-BE49-F238E27FC236}">
                <a16:creationId xmlns:a16="http://schemas.microsoft.com/office/drawing/2014/main" id="{5BD97179-6A50-45A1-8396-F9858489CC5F}"/>
              </a:ext>
            </a:extLst>
          </p:cNvPr>
          <p:cNvSpPr>
            <a:spLocks noGrp="1" noChangeArrowheads="1"/>
          </p:cNvSpPr>
          <p:nvPr>
            <p:ph idx="1"/>
          </p:nvPr>
        </p:nvSpPr>
        <p:spPr>
          <a:xfrm>
            <a:off x="228600" y="1752600"/>
            <a:ext cx="8763000" cy="4267200"/>
          </a:xfrm>
        </p:spPr>
        <p:txBody>
          <a:bodyPr/>
          <a:lstStyle/>
          <a:p>
            <a:r>
              <a:rPr lang="en-US" altLang="en-US" sz="2800" dirty="0"/>
              <a:t>FMLA provides job-protected leave for employees incapacitated from working because of their own serious health condition or to care for a family member with a serious health condition</a:t>
            </a:r>
          </a:p>
          <a:p>
            <a:r>
              <a:rPr lang="en-US" altLang="en-US" sz="2800" dirty="0"/>
              <a:t>Employees/family member exhibiting symptoms – covered</a:t>
            </a:r>
          </a:p>
          <a:p>
            <a:r>
              <a:rPr lang="en-US" altLang="en-US" sz="2800" dirty="0"/>
              <a:t>Without symptoms?</a:t>
            </a:r>
          </a:p>
          <a:p>
            <a:r>
              <a:rPr lang="en-US" altLang="en-US" sz="2800" dirty="0"/>
              <a:t>Vaccinations</a:t>
            </a:r>
          </a:p>
        </p:txBody>
      </p:sp>
      <p:sp>
        <p:nvSpPr>
          <p:cNvPr id="45060" name="Slide Number Placeholder 1">
            <a:extLst>
              <a:ext uri="{FF2B5EF4-FFF2-40B4-BE49-F238E27FC236}">
                <a16:creationId xmlns:a16="http://schemas.microsoft.com/office/drawing/2014/main" id="{C6079847-CE7F-42F6-90DE-92FF640FF06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har char="•"/>
              <a:defRPr sz="3200">
                <a:solidFill>
                  <a:schemeClr val="tx1"/>
                </a:solidFill>
                <a:latin typeface="Trebuchet MS" panose="020B0603020202020204" pitchFamily="34" charset="0"/>
              </a:defRPr>
            </a:lvl1pPr>
            <a:lvl2pPr marL="742950" indent="-285750">
              <a:spcBef>
                <a:spcPct val="50000"/>
              </a:spcBef>
              <a:buChar char="–"/>
              <a:defRPr sz="2800">
                <a:solidFill>
                  <a:schemeClr val="tx1"/>
                </a:solidFill>
                <a:latin typeface="Trebuchet MS" panose="020B0603020202020204" pitchFamily="34" charset="0"/>
              </a:defRPr>
            </a:lvl2pPr>
            <a:lvl3pPr marL="1143000" indent="-228600">
              <a:spcBef>
                <a:spcPct val="50000"/>
              </a:spcBef>
              <a:buChar char="•"/>
              <a:defRPr sz="2400">
                <a:solidFill>
                  <a:schemeClr val="tx1"/>
                </a:solidFill>
                <a:latin typeface="Trebuchet MS" panose="020B0603020202020204" pitchFamily="34" charset="0"/>
              </a:defRPr>
            </a:lvl3pPr>
            <a:lvl4pPr marL="1600200" indent="-228600">
              <a:spcBef>
                <a:spcPct val="50000"/>
              </a:spcBef>
              <a:buChar char="–"/>
              <a:defRPr sz="2000">
                <a:solidFill>
                  <a:schemeClr val="tx1"/>
                </a:solidFill>
                <a:latin typeface="Trebuchet MS" panose="020B0603020202020204" pitchFamily="34" charset="0"/>
              </a:defRPr>
            </a:lvl4pPr>
            <a:lvl5pPr marL="2057400" indent="-228600">
              <a:spcBef>
                <a:spcPct val="50000"/>
              </a:spcBef>
              <a:buChar char="»"/>
              <a:defRPr sz="2000">
                <a:solidFill>
                  <a:schemeClr val="tx1"/>
                </a:solidFill>
                <a:latin typeface="Trebuchet MS" panose="020B0603020202020204" pitchFamily="34" charset="0"/>
              </a:defRPr>
            </a:lvl5pPr>
            <a:lvl6pPr marL="2514600" indent="-228600" eaLnBrk="0" fontAlgn="base" hangingPunct="0">
              <a:spcBef>
                <a:spcPct val="50000"/>
              </a:spcBef>
              <a:spcAft>
                <a:spcPct val="0"/>
              </a:spcAft>
              <a:buChar char="»"/>
              <a:defRPr sz="2000">
                <a:solidFill>
                  <a:schemeClr val="tx1"/>
                </a:solidFill>
                <a:latin typeface="Trebuchet MS" panose="020B0603020202020204" pitchFamily="34" charset="0"/>
              </a:defRPr>
            </a:lvl6pPr>
            <a:lvl7pPr marL="2971800" indent="-228600" eaLnBrk="0" fontAlgn="base" hangingPunct="0">
              <a:spcBef>
                <a:spcPct val="50000"/>
              </a:spcBef>
              <a:spcAft>
                <a:spcPct val="0"/>
              </a:spcAft>
              <a:buChar char="»"/>
              <a:defRPr sz="2000">
                <a:solidFill>
                  <a:schemeClr val="tx1"/>
                </a:solidFill>
                <a:latin typeface="Trebuchet MS" panose="020B0603020202020204" pitchFamily="34" charset="0"/>
              </a:defRPr>
            </a:lvl7pPr>
            <a:lvl8pPr marL="3429000" indent="-228600" eaLnBrk="0" fontAlgn="base" hangingPunct="0">
              <a:spcBef>
                <a:spcPct val="50000"/>
              </a:spcBef>
              <a:spcAft>
                <a:spcPct val="0"/>
              </a:spcAft>
              <a:buChar char="»"/>
              <a:defRPr sz="2000">
                <a:solidFill>
                  <a:schemeClr val="tx1"/>
                </a:solidFill>
                <a:latin typeface="Trebuchet MS" panose="020B0603020202020204" pitchFamily="34" charset="0"/>
              </a:defRPr>
            </a:lvl8pPr>
            <a:lvl9pPr marL="3886200" indent="-228600" eaLnBrk="0" fontAlgn="base" hangingPunct="0">
              <a:spcBef>
                <a:spcPct val="50000"/>
              </a:spcBef>
              <a:spcAft>
                <a:spcPct val="0"/>
              </a:spcAft>
              <a:buChar char="»"/>
              <a:defRPr sz="2000">
                <a:solidFill>
                  <a:schemeClr val="tx1"/>
                </a:solidFill>
                <a:latin typeface="Trebuchet MS" panose="020B0603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4A13FA8-DEB0-4954-A99E-48B7D70739D1}" type="slidenum">
              <a:rPr kumimoji="0" lang="en-US" altLang="en-US" sz="1200" b="0" i="0" u="none" strike="noStrike" kern="1200" cap="none" spc="0" normalizeH="0" baseline="0" noProof="0" smtClean="0">
                <a:ln>
                  <a:noFill/>
                </a:ln>
                <a:solidFill>
                  <a:srgbClr val="F0F0F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106</a:t>
            </a:fld>
            <a:endParaRPr kumimoji="0" lang="en-US" altLang="en-US" sz="1200" b="0" i="0" u="none" strike="noStrike" kern="1200" cap="none" spc="0" normalizeH="0" baseline="0" noProof="0" dirty="0">
              <a:ln>
                <a:noFill/>
              </a:ln>
              <a:solidFill>
                <a:srgbClr val="F0F0F0"/>
              </a:solidFill>
              <a:effectLst/>
              <a:uLnTx/>
              <a:uFillTx/>
              <a:latin typeface="Arial" panose="020B0604020202020204" pitchFamily="34" charset="0"/>
              <a:ea typeface="+mn-ea"/>
              <a:cs typeface="Arial" panose="020B0604020202020204" pitchFamily="34" charset="0"/>
            </a:endParaRPr>
          </a:p>
        </p:txBody>
      </p:sp>
    </p:spTree>
  </p:cSld>
  <p:clrMapOvr>
    <a:masterClrMapping/>
  </p:clrMapOvr>
  <p:transition spd="slow"/>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5A6737F8-BC46-4DBE-BD7D-2C9CDC183A45}"/>
              </a:ext>
            </a:extLst>
          </p:cNvPr>
          <p:cNvSpPr>
            <a:spLocks noGrp="1" noChangeArrowheads="1"/>
          </p:cNvSpPr>
          <p:nvPr>
            <p:ph type="title"/>
          </p:nvPr>
        </p:nvSpPr>
        <p:spPr/>
        <p:txBody>
          <a:bodyPr/>
          <a:lstStyle/>
          <a:p>
            <a:r>
              <a:rPr lang="en-US" altLang="en-US" sz="3600" b="1" dirty="0"/>
              <a:t>Additional Concerns</a:t>
            </a:r>
          </a:p>
        </p:txBody>
      </p:sp>
      <p:sp>
        <p:nvSpPr>
          <p:cNvPr id="46083" name="Content Placeholder 2">
            <a:extLst>
              <a:ext uri="{FF2B5EF4-FFF2-40B4-BE49-F238E27FC236}">
                <a16:creationId xmlns:a16="http://schemas.microsoft.com/office/drawing/2014/main" id="{408C8D3B-372B-4D41-BB2A-40F8D5BD48EE}"/>
              </a:ext>
            </a:extLst>
          </p:cNvPr>
          <p:cNvSpPr>
            <a:spLocks noGrp="1" noChangeArrowheads="1"/>
          </p:cNvSpPr>
          <p:nvPr>
            <p:ph idx="1"/>
          </p:nvPr>
        </p:nvSpPr>
        <p:spPr/>
        <p:txBody>
          <a:bodyPr/>
          <a:lstStyle/>
          <a:p>
            <a:r>
              <a:rPr lang="en-US" altLang="en-US" dirty="0"/>
              <a:t>OSH Act – General Duty Clause</a:t>
            </a:r>
          </a:p>
          <a:p>
            <a:r>
              <a:rPr lang="en-US" altLang="en-US" dirty="0"/>
              <a:t>HIPAA – Privacy of Personal Health Information</a:t>
            </a:r>
          </a:p>
          <a:p>
            <a:r>
              <a:rPr lang="en-US" altLang="en-US" dirty="0"/>
              <a:t>ADA – Accommodations and non-discrimination</a:t>
            </a:r>
          </a:p>
          <a:p>
            <a:r>
              <a:rPr lang="en-US" altLang="en-US" dirty="0"/>
              <a:t>Local sick leave ordinances</a:t>
            </a:r>
          </a:p>
        </p:txBody>
      </p:sp>
      <p:sp>
        <p:nvSpPr>
          <p:cNvPr id="46084" name="Slide Number Placeholder 1">
            <a:extLst>
              <a:ext uri="{FF2B5EF4-FFF2-40B4-BE49-F238E27FC236}">
                <a16:creationId xmlns:a16="http://schemas.microsoft.com/office/drawing/2014/main" id="{3E954B64-999B-43F8-A6B9-15F82577857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har char="•"/>
              <a:defRPr sz="3200">
                <a:solidFill>
                  <a:schemeClr val="tx1"/>
                </a:solidFill>
                <a:latin typeface="Trebuchet MS" panose="020B0603020202020204" pitchFamily="34" charset="0"/>
              </a:defRPr>
            </a:lvl1pPr>
            <a:lvl2pPr marL="742950" indent="-285750">
              <a:spcBef>
                <a:spcPct val="50000"/>
              </a:spcBef>
              <a:buChar char="–"/>
              <a:defRPr sz="2800">
                <a:solidFill>
                  <a:schemeClr val="tx1"/>
                </a:solidFill>
                <a:latin typeface="Trebuchet MS" panose="020B0603020202020204" pitchFamily="34" charset="0"/>
              </a:defRPr>
            </a:lvl2pPr>
            <a:lvl3pPr marL="1143000" indent="-228600">
              <a:spcBef>
                <a:spcPct val="50000"/>
              </a:spcBef>
              <a:buChar char="•"/>
              <a:defRPr sz="2400">
                <a:solidFill>
                  <a:schemeClr val="tx1"/>
                </a:solidFill>
                <a:latin typeface="Trebuchet MS" panose="020B0603020202020204" pitchFamily="34" charset="0"/>
              </a:defRPr>
            </a:lvl3pPr>
            <a:lvl4pPr marL="1600200" indent="-228600">
              <a:spcBef>
                <a:spcPct val="50000"/>
              </a:spcBef>
              <a:buChar char="–"/>
              <a:defRPr sz="2000">
                <a:solidFill>
                  <a:schemeClr val="tx1"/>
                </a:solidFill>
                <a:latin typeface="Trebuchet MS" panose="020B0603020202020204" pitchFamily="34" charset="0"/>
              </a:defRPr>
            </a:lvl4pPr>
            <a:lvl5pPr marL="2057400" indent="-228600">
              <a:spcBef>
                <a:spcPct val="50000"/>
              </a:spcBef>
              <a:buChar char="»"/>
              <a:defRPr sz="2000">
                <a:solidFill>
                  <a:schemeClr val="tx1"/>
                </a:solidFill>
                <a:latin typeface="Trebuchet MS" panose="020B0603020202020204" pitchFamily="34" charset="0"/>
              </a:defRPr>
            </a:lvl5pPr>
            <a:lvl6pPr marL="2514600" indent="-228600" eaLnBrk="0" fontAlgn="base" hangingPunct="0">
              <a:spcBef>
                <a:spcPct val="50000"/>
              </a:spcBef>
              <a:spcAft>
                <a:spcPct val="0"/>
              </a:spcAft>
              <a:buChar char="»"/>
              <a:defRPr sz="2000">
                <a:solidFill>
                  <a:schemeClr val="tx1"/>
                </a:solidFill>
                <a:latin typeface="Trebuchet MS" panose="020B0603020202020204" pitchFamily="34" charset="0"/>
              </a:defRPr>
            </a:lvl6pPr>
            <a:lvl7pPr marL="2971800" indent="-228600" eaLnBrk="0" fontAlgn="base" hangingPunct="0">
              <a:spcBef>
                <a:spcPct val="50000"/>
              </a:spcBef>
              <a:spcAft>
                <a:spcPct val="0"/>
              </a:spcAft>
              <a:buChar char="»"/>
              <a:defRPr sz="2000">
                <a:solidFill>
                  <a:schemeClr val="tx1"/>
                </a:solidFill>
                <a:latin typeface="Trebuchet MS" panose="020B0603020202020204" pitchFamily="34" charset="0"/>
              </a:defRPr>
            </a:lvl7pPr>
            <a:lvl8pPr marL="3429000" indent="-228600" eaLnBrk="0" fontAlgn="base" hangingPunct="0">
              <a:spcBef>
                <a:spcPct val="50000"/>
              </a:spcBef>
              <a:spcAft>
                <a:spcPct val="0"/>
              </a:spcAft>
              <a:buChar char="»"/>
              <a:defRPr sz="2000">
                <a:solidFill>
                  <a:schemeClr val="tx1"/>
                </a:solidFill>
                <a:latin typeface="Trebuchet MS" panose="020B0603020202020204" pitchFamily="34" charset="0"/>
              </a:defRPr>
            </a:lvl8pPr>
            <a:lvl9pPr marL="3886200" indent="-228600" eaLnBrk="0" fontAlgn="base" hangingPunct="0">
              <a:spcBef>
                <a:spcPct val="50000"/>
              </a:spcBef>
              <a:spcAft>
                <a:spcPct val="0"/>
              </a:spcAft>
              <a:buChar char="»"/>
              <a:defRPr sz="2000">
                <a:solidFill>
                  <a:schemeClr val="tx1"/>
                </a:solidFill>
                <a:latin typeface="Trebuchet MS" panose="020B0603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D280655-753A-439D-947D-39437F327C20}" type="slidenum">
              <a:rPr kumimoji="0" lang="en-US" altLang="en-US" sz="1200" b="0" i="0" u="none" strike="noStrike" kern="1200" cap="none" spc="0" normalizeH="0" baseline="0" noProof="0" smtClean="0">
                <a:ln>
                  <a:noFill/>
                </a:ln>
                <a:solidFill>
                  <a:srgbClr val="F0F0F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107</a:t>
            </a:fld>
            <a:endParaRPr kumimoji="0" lang="en-US" altLang="en-US" sz="1200" b="0" i="0" u="none" strike="noStrike" kern="1200" cap="none" spc="0" normalizeH="0" baseline="0" noProof="0" dirty="0">
              <a:ln>
                <a:noFill/>
              </a:ln>
              <a:solidFill>
                <a:srgbClr val="F0F0F0"/>
              </a:solidFill>
              <a:effectLst/>
              <a:uLnTx/>
              <a:uFillTx/>
              <a:latin typeface="Arial" panose="020B0604020202020204" pitchFamily="34" charset="0"/>
              <a:ea typeface="+mn-ea"/>
              <a:cs typeface="Arial" panose="020B0604020202020204" pitchFamily="34" charset="0"/>
            </a:endParaRPr>
          </a:p>
        </p:txBody>
      </p:sp>
    </p:spTree>
  </p:cSld>
  <p:clrMapOvr>
    <a:masterClrMapping/>
  </p:clrMapOvr>
  <p:transition spd="slow"/>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46234"/>
            <a:ext cx="8686800" cy="853966"/>
          </a:xfrm>
        </p:spPr>
        <p:txBody>
          <a:bodyPr/>
          <a:lstStyle/>
          <a:p>
            <a:r>
              <a:rPr lang="en-US" sz="4000" b="1" dirty="0"/>
              <a:t>Key Take Aways</a:t>
            </a:r>
          </a:p>
        </p:txBody>
      </p:sp>
      <p:sp>
        <p:nvSpPr>
          <p:cNvPr id="3" name="Content Placeholder 2"/>
          <p:cNvSpPr>
            <a:spLocks noGrp="1"/>
          </p:cNvSpPr>
          <p:nvPr>
            <p:ph idx="1"/>
          </p:nvPr>
        </p:nvSpPr>
        <p:spPr>
          <a:xfrm>
            <a:off x="228600" y="1653468"/>
            <a:ext cx="8763000" cy="4267200"/>
          </a:xfrm>
        </p:spPr>
        <p:txBody>
          <a:bodyPr>
            <a:normAutofit fontScale="92500" lnSpcReduction="20000"/>
          </a:bodyPr>
          <a:lstStyle/>
          <a:p>
            <a:r>
              <a:rPr lang="en-US" sz="2400" dirty="0">
                <a:cs typeface="Arial" panose="020B0604020202020204" pitchFamily="34" charset="0"/>
              </a:rPr>
              <a:t>Understand the law </a:t>
            </a:r>
          </a:p>
          <a:p>
            <a:r>
              <a:rPr lang="en-US" sz="2400" dirty="0">
                <a:cs typeface="Arial" panose="020B0604020202020204" pitchFamily="34" charset="0"/>
              </a:rPr>
              <a:t>Understand the job and the needs of the business</a:t>
            </a:r>
          </a:p>
          <a:p>
            <a:r>
              <a:rPr lang="en-US" sz="2400" dirty="0">
                <a:cs typeface="Arial" panose="020B0604020202020204" pitchFamily="34" charset="0"/>
              </a:rPr>
              <a:t>Ensure that your disability leave policy meets minimum legal requirements and reflects company culture</a:t>
            </a:r>
          </a:p>
          <a:p>
            <a:r>
              <a:rPr lang="en-US" sz="2400" dirty="0">
                <a:cs typeface="Arial" panose="020B0604020202020204" pitchFamily="34" charset="0"/>
              </a:rPr>
              <a:t>Understand your options and expectations under the policy and the applicable laws</a:t>
            </a:r>
          </a:p>
          <a:p>
            <a:r>
              <a:rPr lang="en-US" sz="2400" dirty="0">
                <a:cs typeface="Arial" panose="020B0604020202020204" pitchFamily="34" charset="0"/>
              </a:rPr>
              <a:t>Educate employees on their rights and expectations under the policy </a:t>
            </a:r>
          </a:p>
          <a:p>
            <a:r>
              <a:rPr lang="en-US" sz="2400" dirty="0">
                <a:cs typeface="Arial" panose="020B0604020202020204" pitchFamily="34" charset="0"/>
              </a:rPr>
              <a:t>Educate and train policy administrators and frontline supervisors</a:t>
            </a:r>
          </a:p>
          <a:p>
            <a:r>
              <a:rPr lang="en-US" sz="2400" dirty="0">
                <a:cs typeface="Arial" panose="020B0604020202020204" pitchFamily="34" charset="0"/>
              </a:rPr>
              <a:t>Apply policy firmly and consistently</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A98EA2-2D0E-4175-A099-3F26E360BD6C}" type="slidenum">
              <a:rPr kumimoji="0" lang="en-US" sz="1200" b="0" i="0" u="none" strike="noStrike" kern="1200" cap="none" spc="0" normalizeH="0" baseline="0" noProof="0" smtClean="0">
                <a:ln>
                  <a:noFill/>
                </a:ln>
                <a:solidFill>
                  <a:srgbClr val="B2B2B2">
                    <a:lumMod val="20000"/>
                    <a:lumOff val="80000"/>
                  </a:srgb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108</a:t>
            </a:fld>
            <a:endParaRPr kumimoji="0" lang="en-US" sz="1200" b="0" i="0" u="none" strike="noStrike" kern="1200" cap="none" spc="0" normalizeH="0" baseline="0" noProof="0" dirty="0">
              <a:ln>
                <a:noFill/>
              </a:ln>
              <a:solidFill>
                <a:srgbClr val="B2B2B2">
                  <a:lumMod val="20000"/>
                  <a:lumOff val="80000"/>
                </a:srgbClr>
              </a:solidFill>
              <a:effectLst/>
              <a:uLnTx/>
              <a:uFillTx/>
              <a:latin typeface="Trebuchet MS"/>
              <a:ea typeface="+mn-ea"/>
              <a:cs typeface="+mn-cs"/>
            </a:endParaRPr>
          </a:p>
        </p:txBody>
      </p:sp>
    </p:spTree>
    <p:extLst>
      <p:ext uri="{BB962C8B-B14F-4D97-AF65-F5344CB8AC3E}">
        <p14:creationId xmlns:p14="http://schemas.microsoft.com/office/powerpoint/2010/main" val="60833968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652530"/>
            <a:ext cx="8686800" cy="2544896"/>
          </a:xfrm>
        </p:spPr>
        <p:txBody>
          <a:bodyPr/>
          <a:lstStyle/>
          <a:p>
            <a:pPr algn="ctr" eaLnBrk="1" hangingPunct="1">
              <a:defRPr/>
            </a:pPr>
            <a:r>
              <a:rPr lang="en-US" b="1" dirty="0"/>
              <a:t>Questions?</a:t>
            </a:r>
            <a:endParaRPr lang="en-US" sz="4800" b="1" dirty="0"/>
          </a:p>
        </p:txBody>
      </p:sp>
      <p:sp>
        <p:nvSpPr>
          <p:cNvPr id="4" name="Content Placeholder 3"/>
          <p:cNvSpPr>
            <a:spLocks noGrp="1"/>
          </p:cNvSpPr>
          <p:nvPr>
            <p:ph idx="1"/>
          </p:nvPr>
        </p:nvSpPr>
        <p:spPr>
          <a:xfrm>
            <a:off x="228600" y="4869455"/>
            <a:ext cx="8763000" cy="997944"/>
          </a:xfrm>
        </p:spPr>
        <p:txBody>
          <a:bodyPr/>
          <a:lstStyle/>
          <a:p>
            <a:pPr marL="0" indent="0" algn="ctr" eaLnBrk="1" hangingPunct="1">
              <a:spcBef>
                <a:spcPts val="0"/>
              </a:spcBef>
              <a:buFont typeface="Wingdings" pitchFamily="2" charset="2"/>
              <a:buNone/>
              <a:defRPr/>
            </a:pPr>
            <a:endParaRPr lang="en-US" sz="2000" b="1" dirty="0"/>
          </a:p>
          <a:p>
            <a:pPr eaLnBrk="1" hangingPunct="1">
              <a:defRPr/>
            </a:pPr>
            <a:endParaRPr lang="en-US" dirty="0"/>
          </a:p>
          <a:p>
            <a:pPr algn="ctr" eaLnBrk="1" hangingPunct="1">
              <a:defRPr/>
            </a:pPr>
            <a:endParaRPr lang="en-US" dirty="0"/>
          </a:p>
          <a:p>
            <a:pPr eaLnBrk="1" hangingPunct="1">
              <a:defRPr/>
            </a:pPr>
            <a:endParaRPr lang="en-US" dirty="0"/>
          </a:p>
          <a:p>
            <a:pPr eaLnBrk="1" hangingPunct="1">
              <a:defRPr/>
            </a:pPr>
            <a:endParaRPr lang="en-US" dirty="0"/>
          </a:p>
          <a:p>
            <a:pPr eaLnBrk="1" hangingPunct="1">
              <a:defRPr/>
            </a:pPr>
            <a:endParaRPr lang="en-US" dirty="0"/>
          </a:p>
          <a:p>
            <a:pPr eaLnBrk="1" hangingPunct="1">
              <a:defRPr/>
            </a:pPr>
            <a:endParaRPr lang="en-US" dirty="0"/>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D6E5A2-EC83-451F-A719-9AC1370DD5CF}" type="slidenum">
              <a:rPr kumimoji="0" lang="en-US" sz="1200" b="0" i="0" u="none" strike="noStrike" kern="1200" cap="none" spc="0" normalizeH="0" baseline="0" noProof="0" smtClean="0">
                <a:ln>
                  <a:noFill/>
                </a:ln>
                <a:solidFill>
                  <a:srgbClr val="B2B2B2">
                    <a:lumMod val="20000"/>
                    <a:lumOff val="80000"/>
                  </a:srgb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109</a:t>
            </a:fld>
            <a:endParaRPr kumimoji="0" lang="en-US" sz="1200" b="0" i="0" u="none" strike="noStrike" kern="1200" cap="none" spc="0" normalizeH="0" baseline="0" noProof="0" dirty="0">
              <a:ln>
                <a:noFill/>
              </a:ln>
              <a:solidFill>
                <a:srgbClr val="B2B2B2">
                  <a:lumMod val="20000"/>
                  <a:lumOff val="80000"/>
                </a:srgbClr>
              </a:solidFill>
              <a:effectLst/>
              <a:uLnTx/>
              <a:uFillTx/>
              <a:latin typeface="Trebuchet MS"/>
              <a:ea typeface="+mn-ea"/>
              <a:cs typeface="+mn-cs"/>
            </a:endParaRPr>
          </a:p>
        </p:txBody>
      </p:sp>
    </p:spTree>
    <p:extLst>
      <p:ext uri="{BB962C8B-B14F-4D97-AF65-F5344CB8AC3E}">
        <p14:creationId xmlns:p14="http://schemas.microsoft.com/office/powerpoint/2010/main" val="3970224125"/>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noChangeArrowheads="1"/>
          </p:cNvSpPr>
          <p:nvPr>
            <p:ph type="title"/>
          </p:nvPr>
        </p:nvSpPr>
        <p:spPr>
          <a:xfrm>
            <a:off x="228600" y="764990"/>
            <a:ext cx="8686800" cy="857435"/>
          </a:xfrm>
          <a:ln>
            <a:noFill/>
          </a:ln>
        </p:spPr>
        <p:txBody>
          <a:bodyPr/>
          <a:lstStyle/>
          <a:p>
            <a:pPr eaLnBrk="1" hangingPunct="1"/>
            <a:r>
              <a:rPr lang="en-US" altLang="en-US" sz="3600" b="1" dirty="0"/>
              <a:t>Duties Test: Executive Employees</a:t>
            </a:r>
          </a:p>
        </p:txBody>
      </p:sp>
      <p:sp>
        <p:nvSpPr>
          <p:cNvPr id="3" name="Content Placeholder 2">
            <a:extLst>
              <a:ext uri="{FF2B5EF4-FFF2-40B4-BE49-F238E27FC236}">
                <a16:creationId xmlns:a16="http://schemas.microsoft.com/office/drawing/2014/main" id="{DD9514CD-E80B-459E-BB24-F534B87C0E30}"/>
              </a:ext>
            </a:extLst>
          </p:cNvPr>
          <p:cNvSpPr>
            <a:spLocks noGrp="1"/>
          </p:cNvSpPr>
          <p:nvPr>
            <p:ph idx="1"/>
          </p:nvPr>
        </p:nvSpPr>
        <p:spPr>
          <a:xfrm>
            <a:off x="381000" y="1622425"/>
            <a:ext cx="8534400" cy="4321175"/>
          </a:xfrm>
          <a:ln>
            <a:noFill/>
          </a:ln>
        </p:spPr>
        <p:txBody>
          <a:bodyPr>
            <a:normAutofit fontScale="92500" lnSpcReduction="10000"/>
          </a:bodyPr>
          <a:lstStyle/>
          <a:p>
            <a:pPr marL="0" indent="0" eaLnBrk="1" hangingPunct="1">
              <a:lnSpc>
                <a:spcPct val="110000"/>
              </a:lnSpc>
              <a:spcBef>
                <a:spcPts val="600"/>
              </a:spcBef>
              <a:spcAft>
                <a:spcPts val="600"/>
              </a:spcAft>
              <a:buFontTx/>
              <a:buNone/>
              <a:defRPr/>
            </a:pPr>
            <a:r>
              <a:rPr sz="2400" dirty="0"/>
              <a:t>Employees working in a </a:t>
            </a:r>
            <a:r>
              <a:rPr sz="2400" i="1" dirty="0"/>
              <a:t>bona fide</a:t>
            </a:r>
            <a:r>
              <a:rPr sz="2400" dirty="0"/>
              <a:t> executive capacity are exempt if they either qualify as a business owner or meet each of these criteria:</a:t>
            </a:r>
          </a:p>
          <a:p>
            <a:pPr eaLnBrk="1" hangingPunct="1">
              <a:lnSpc>
                <a:spcPct val="110000"/>
              </a:lnSpc>
              <a:spcBef>
                <a:spcPts val="600"/>
              </a:spcBef>
              <a:spcAft>
                <a:spcPts val="600"/>
              </a:spcAft>
              <a:defRPr/>
            </a:pPr>
            <a:r>
              <a:rPr sz="2000" dirty="0"/>
              <a:t>Have as their primary duty the management of either:</a:t>
            </a:r>
            <a:endParaRPr sz="1400" dirty="0"/>
          </a:p>
          <a:p>
            <a:pPr lvl="1" eaLnBrk="1" hangingPunct="1">
              <a:lnSpc>
                <a:spcPct val="110000"/>
              </a:lnSpc>
              <a:spcBef>
                <a:spcPts val="0"/>
              </a:spcBef>
              <a:spcAft>
                <a:spcPts val="0"/>
              </a:spcAft>
              <a:defRPr/>
            </a:pPr>
            <a:r>
              <a:rPr sz="1800" dirty="0"/>
              <a:t>The enterprise in which the employee is employed</a:t>
            </a:r>
          </a:p>
          <a:p>
            <a:pPr lvl="1" eaLnBrk="1" hangingPunct="1">
              <a:lnSpc>
                <a:spcPct val="110000"/>
              </a:lnSpc>
              <a:spcBef>
                <a:spcPts val="600"/>
              </a:spcBef>
              <a:spcAft>
                <a:spcPts val="600"/>
              </a:spcAft>
              <a:defRPr/>
            </a:pPr>
            <a:r>
              <a:rPr sz="1800" dirty="0"/>
              <a:t>A customarily recognized department or subdivision of the enterprise</a:t>
            </a:r>
          </a:p>
          <a:p>
            <a:pPr eaLnBrk="1" hangingPunct="1">
              <a:lnSpc>
                <a:spcPct val="110000"/>
              </a:lnSpc>
              <a:spcBef>
                <a:spcPts val="600"/>
              </a:spcBef>
              <a:spcAft>
                <a:spcPts val="600"/>
              </a:spcAft>
              <a:defRPr/>
            </a:pPr>
            <a:r>
              <a:rPr sz="2000" dirty="0"/>
              <a:t>Customarily and regularly direct the work of two or more other employees (or the equivalent)</a:t>
            </a:r>
          </a:p>
          <a:p>
            <a:pPr eaLnBrk="1" hangingPunct="1">
              <a:lnSpc>
                <a:spcPct val="110000"/>
              </a:lnSpc>
              <a:spcBef>
                <a:spcPts val="600"/>
              </a:spcBef>
              <a:spcAft>
                <a:spcPts val="600"/>
              </a:spcAft>
              <a:defRPr/>
            </a:pPr>
            <a:r>
              <a:rPr sz="2000" dirty="0"/>
              <a:t>Have the authority to hire or fire other employees or provide input on the hiring, firing, advancement, promotion, or other change in the employment status of other employees that is given particular weight</a:t>
            </a:r>
          </a:p>
          <a:p>
            <a:pPr lvl="1" eaLnBrk="1" hangingPunct="1">
              <a:spcAft>
                <a:spcPts val="800"/>
              </a:spcAft>
              <a:buFontTx/>
              <a:buNone/>
              <a:defRPr/>
            </a:pPr>
            <a:endParaRPr sz="1600" dirty="0"/>
          </a:p>
        </p:txBody>
      </p:sp>
      <p:sp>
        <p:nvSpPr>
          <p:cNvPr id="2" name="Slide Number Placeholder 1"/>
          <p:cNvSpPr>
            <a:spLocks noGrp="1"/>
          </p:cNvSpPr>
          <p:nvPr>
            <p:ph type="sldNum" sz="quarter" idx="12"/>
          </p:nvPr>
        </p:nvSpPr>
        <p:spPr/>
        <p:txBody>
          <a:bodyPr/>
          <a:lstStyle/>
          <a:p>
            <a:pPr>
              <a:defRPr/>
            </a:pPr>
            <a:fld id="{51277B72-92A5-4EFE-B7B1-691EC02D92B0}" type="slidenum">
              <a:rPr lang="en-US" smtClean="0"/>
              <a:pPr>
                <a:defRPr/>
              </a:pPr>
              <a:t>11</a:t>
            </a:fld>
            <a:endParaRPr lang="en-US" dirty="0"/>
          </a:p>
        </p:txBody>
      </p:sp>
    </p:spTree>
    <p:extLst>
      <p:ext uri="{BB962C8B-B14F-4D97-AF65-F5344CB8AC3E}">
        <p14:creationId xmlns:p14="http://schemas.microsoft.com/office/powerpoint/2010/main" val="61702612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Content Placeholder 2">
            <a:extLst>
              <a:ext uri="{FF2B5EF4-FFF2-40B4-BE49-F238E27FC236}">
                <a16:creationId xmlns:a16="http://schemas.microsoft.com/office/drawing/2014/main" id="{0B3B6727-9AEB-4BED-9404-0AA540C80278}"/>
              </a:ext>
            </a:extLst>
          </p:cNvPr>
          <p:cNvSpPr>
            <a:spLocks noGrp="1"/>
          </p:cNvSpPr>
          <p:nvPr>
            <p:ph idx="1"/>
          </p:nvPr>
        </p:nvSpPr>
        <p:spPr>
          <a:xfrm>
            <a:off x="315151" y="916933"/>
            <a:ext cx="8229600" cy="838200"/>
          </a:xfrm>
        </p:spPr>
        <p:txBody>
          <a:bodyPr/>
          <a:lstStyle/>
          <a:p>
            <a:pPr algn="ctr">
              <a:spcBef>
                <a:spcPct val="0"/>
              </a:spcBef>
              <a:buFontTx/>
              <a:buNone/>
              <a:defRPr/>
            </a:pPr>
            <a:r>
              <a:rPr lang="en-US" altLang="en-US" sz="3600" b="1" dirty="0">
                <a:solidFill>
                  <a:srgbClr val="D4782C"/>
                </a:solidFill>
                <a:latin typeface="+mj-lt"/>
                <a:ea typeface="+mj-ea"/>
                <a:cs typeface="Arial" charset="0"/>
              </a:rPr>
              <a:t>Thank You</a:t>
            </a:r>
            <a:endParaRPr lang="en-US" altLang="en-US" sz="3800" b="1" dirty="0">
              <a:solidFill>
                <a:srgbClr val="D4782C"/>
              </a:solidFill>
              <a:latin typeface="Arial" charset="0"/>
              <a:ea typeface="+mj-ea"/>
              <a:cs typeface="Arial" charset="0"/>
            </a:endParaRPr>
          </a:p>
        </p:txBody>
      </p:sp>
      <p:sp>
        <p:nvSpPr>
          <p:cNvPr id="265221" name="Slide Number Placeholder 3"/>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har char="•"/>
              <a:defRPr sz="3200">
                <a:solidFill>
                  <a:schemeClr val="tx1"/>
                </a:solidFill>
                <a:latin typeface="Trebuchet MS" panose="020B0603020202020204" pitchFamily="34" charset="0"/>
              </a:defRPr>
            </a:lvl1pPr>
            <a:lvl2pPr marL="742950" indent="-285750">
              <a:spcBef>
                <a:spcPct val="50000"/>
              </a:spcBef>
              <a:buChar char="–"/>
              <a:defRPr sz="2800">
                <a:solidFill>
                  <a:schemeClr val="tx1"/>
                </a:solidFill>
                <a:latin typeface="Trebuchet MS" panose="020B0603020202020204" pitchFamily="34" charset="0"/>
              </a:defRPr>
            </a:lvl2pPr>
            <a:lvl3pPr marL="1143000" indent="-228600">
              <a:spcBef>
                <a:spcPct val="50000"/>
              </a:spcBef>
              <a:buChar char="•"/>
              <a:defRPr sz="2400">
                <a:solidFill>
                  <a:schemeClr val="tx1"/>
                </a:solidFill>
                <a:latin typeface="Trebuchet MS" panose="020B0603020202020204" pitchFamily="34" charset="0"/>
              </a:defRPr>
            </a:lvl3pPr>
            <a:lvl4pPr marL="1600200" indent="-228600">
              <a:spcBef>
                <a:spcPct val="50000"/>
              </a:spcBef>
              <a:buChar char="–"/>
              <a:defRPr sz="2000">
                <a:solidFill>
                  <a:schemeClr val="tx1"/>
                </a:solidFill>
                <a:latin typeface="Trebuchet MS" panose="020B0603020202020204" pitchFamily="34" charset="0"/>
              </a:defRPr>
            </a:lvl4pPr>
            <a:lvl5pPr marL="2057400" indent="-228600">
              <a:spcBef>
                <a:spcPct val="50000"/>
              </a:spcBef>
              <a:buChar char="»"/>
              <a:defRPr sz="2000">
                <a:solidFill>
                  <a:schemeClr val="tx1"/>
                </a:solidFill>
                <a:latin typeface="Trebuchet MS" panose="020B0603020202020204" pitchFamily="34" charset="0"/>
              </a:defRPr>
            </a:lvl5pPr>
            <a:lvl6pPr marL="2514600" indent="-228600" eaLnBrk="0" fontAlgn="base" hangingPunct="0">
              <a:spcBef>
                <a:spcPct val="50000"/>
              </a:spcBef>
              <a:spcAft>
                <a:spcPct val="0"/>
              </a:spcAft>
              <a:buChar char="»"/>
              <a:defRPr sz="2000">
                <a:solidFill>
                  <a:schemeClr val="tx1"/>
                </a:solidFill>
                <a:latin typeface="Trebuchet MS" panose="020B0603020202020204" pitchFamily="34" charset="0"/>
              </a:defRPr>
            </a:lvl6pPr>
            <a:lvl7pPr marL="2971800" indent="-228600" eaLnBrk="0" fontAlgn="base" hangingPunct="0">
              <a:spcBef>
                <a:spcPct val="50000"/>
              </a:spcBef>
              <a:spcAft>
                <a:spcPct val="0"/>
              </a:spcAft>
              <a:buChar char="»"/>
              <a:defRPr sz="2000">
                <a:solidFill>
                  <a:schemeClr val="tx1"/>
                </a:solidFill>
                <a:latin typeface="Trebuchet MS" panose="020B0603020202020204" pitchFamily="34" charset="0"/>
              </a:defRPr>
            </a:lvl7pPr>
            <a:lvl8pPr marL="3429000" indent="-228600" eaLnBrk="0" fontAlgn="base" hangingPunct="0">
              <a:spcBef>
                <a:spcPct val="50000"/>
              </a:spcBef>
              <a:spcAft>
                <a:spcPct val="0"/>
              </a:spcAft>
              <a:buChar char="»"/>
              <a:defRPr sz="2000">
                <a:solidFill>
                  <a:schemeClr val="tx1"/>
                </a:solidFill>
                <a:latin typeface="Trebuchet MS" panose="020B0603020202020204" pitchFamily="34" charset="0"/>
              </a:defRPr>
            </a:lvl8pPr>
            <a:lvl9pPr marL="3886200" indent="-228600" eaLnBrk="0" fontAlgn="base" hangingPunct="0">
              <a:spcBef>
                <a:spcPct val="50000"/>
              </a:spcBef>
              <a:spcAft>
                <a:spcPct val="0"/>
              </a:spcAft>
              <a:buChar char="»"/>
              <a:defRPr sz="2000">
                <a:solidFill>
                  <a:schemeClr val="tx1"/>
                </a:solidFill>
                <a:latin typeface="Trebuchet MS" panose="020B0603020202020204" pitchFamily="34" charset="0"/>
              </a:defRPr>
            </a:lvl9pPr>
          </a:lstStyle>
          <a:p>
            <a:pPr>
              <a:spcBef>
                <a:spcPct val="0"/>
              </a:spcBef>
              <a:buFontTx/>
              <a:buNone/>
            </a:pPr>
            <a:fld id="{70AA71C3-9F9D-4C78-B799-0B9DD2952191}" type="slidenum">
              <a:rPr lang="en-US" altLang="en-US" sz="1200" smtClean="0">
                <a:solidFill>
                  <a:srgbClr val="F0F0F0"/>
                </a:solidFill>
                <a:latin typeface="Arial" panose="020B0604020202020204" pitchFamily="34" charset="0"/>
              </a:rPr>
              <a:pPr>
                <a:spcBef>
                  <a:spcPct val="0"/>
                </a:spcBef>
                <a:buFontTx/>
                <a:buNone/>
              </a:pPr>
              <a:t>110</a:t>
            </a:fld>
            <a:endParaRPr lang="en-US" altLang="en-US" sz="1200" dirty="0">
              <a:solidFill>
                <a:srgbClr val="F0F0F0"/>
              </a:solidFill>
              <a:latin typeface="Arial" panose="020B0604020202020204" pitchFamily="34" charset="0"/>
            </a:endParaRPr>
          </a:p>
        </p:txBody>
      </p:sp>
      <p:sp>
        <p:nvSpPr>
          <p:cNvPr id="12" name="Content Placeholder 2">
            <a:extLst>
              <a:ext uri="{FF2B5EF4-FFF2-40B4-BE49-F238E27FC236}">
                <a16:creationId xmlns:a16="http://schemas.microsoft.com/office/drawing/2014/main" id="{0EDB4EC8-6E8D-4F40-ACD8-3CA430D6149E}"/>
              </a:ext>
            </a:extLst>
          </p:cNvPr>
          <p:cNvSpPr txBox="1">
            <a:spLocks/>
          </p:cNvSpPr>
          <p:nvPr/>
        </p:nvSpPr>
        <p:spPr bwMode="auto">
          <a:xfrm>
            <a:off x="2947754" y="4299196"/>
            <a:ext cx="2971800" cy="1438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2880" rIns="182880"/>
          <a:lstStyle>
            <a:lvl1pPr marL="342900" indent="-342900" algn="l" rtl="0" eaLnBrk="0" fontAlgn="base" hangingPunct="0">
              <a:spcBef>
                <a:spcPct val="5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50000"/>
              </a:spcBef>
              <a:spcAft>
                <a:spcPct val="0"/>
              </a:spcAft>
              <a:buChar char="–"/>
              <a:defRPr sz="2800">
                <a:solidFill>
                  <a:schemeClr val="tx1"/>
                </a:solidFill>
                <a:latin typeface="+mn-lt"/>
              </a:defRPr>
            </a:lvl2pPr>
            <a:lvl3pPr marL="1143000" indent="-228600" algn="l" rtl="0" eaLnBrk="0" fontAlgn="base" hangingPunct="0">
              <a:spcBef>
                <a:spcPct val="50000"/>
              </a:spcBef>
              <a:spcAft>
                <a:spcPct val="0"/>
              </a:spcAft>
              <a:buChar char="•"/>
              <a:defRPr sz="2400">
                <a:solidFill>
                  <a:schemeClr val="tx1"/>
                </a:solidFill>
                <a:latin typeface="+mn-lt"/>
              </a:defRPr>
            </a:lvl3pPr>
            <a:lvl4pPr marL="1600200" indent="-228600" algn="l" rtl="0" eaLnBrk="0" fontAlgn="base" hangingPunct="0">
              <a:spcBef>
                <a:spcPct val="50000"/>
              </a:spcBef>
              <a:spcAft>
                <a:spcPct val="0"/>
              </a:spcAft>
              <a:buChar char="–"/>
              <a:defRPr sz="2000">
                <a:solidFill>
                  <a:schemeClr val="tx1"/>
                </a:solidFill>
                <a:latin typeface="+mn-lt"/>
              </a:defRPr>
            </a:lvl4pPr>
            <a:lvl5pPr marL="2057400" indent="-228600" algn="l" rtl="0" eaLnBrk="0" fontAlgn="base" hangingPunct="0">
              <a:spcBef>
                <a:spcPct val="50000"/>
              </a:spcBef>
              <a:spcAft>
                <a:spcPct val="0"/>
              </a:spcAft>
              <a:buChar char="»"/>
              <a:defRPr sz="2000">
                <a:solidFill>
                  <a:schemeClr val="tx1"/>
                </a:solidFill>
                <a:latin typeface="+mn-lt"/>
              </a:defRPr>
            </a:lvl5pPr>
            <a:lvl6pPr marL="2514600" indent="-228600" algn="l" rtl="0" eaLnBrk="1" fontAlgn="base" hangingPunct="1">
              <a:spcBef>
                <a:spcPct val="50000"/>
              </a:spcBef>
              <a:spcAft>
                <a:spcPct val="0"/>
              </a:spcAft>
              <a:buChar char="»"/>
              <a:defRPr sz="2000">
                <a:solidFill>
                  <a:schemeClr val="tx1"/>
                </a:solidFill>
                <a:latin typeface="+mn-lt"/>
              </a:defRPr>
            </a:lvl6pPr>
            <a:lvl7pPr marL="2971800" indent="-228600" algn="l" rtl="0" eaLnBrk="1" fontAlgn="base" hangingPunct="1">
              <a:spcBef>
                <a:spcPct val="50000"/>
              </a:spcBef>
              <a:spcAft>
                <a:spcPct val="0"/>
              </a:spcAft>
              <a:buChar char="»"/>
              <a:defRPr sz="2000">
                <a:solidFill>
                  <a:schemeClr val="tx1"/>
                </a:solidFill>
                <a:latin typeface="+mn-lt"/>
              </a:defRPr>
            </a:lvl7pPr>
            <a:lvl8pPr marL="3429000" indent="-228600" algn="l" rtl="0" eaLnBrk="1" fontAlgn="base" hangingPunct="1">
              <a:spcBef>
                <a:spcPct val="50000"/>
              </a:spcBef>
              <a:spcAft>
                <a:spcPct val="0"/>
              </a:spcAft>
              <a:buChar char="»"/>
              <a:defRPr sz="2000">
                <a:solidFill>
                  <a:schemeClr val="tx1"/>
                </a:solidFill>
                <a:latin typeface="+mn-lt"/>
              </a:defRPr>
            </a:lvl8pPr>
            <a:lvl9pPr marL="3886200" indent="-228600" algn="l" rtl="0" eaLnBrk="1" fontAlgn="base" hangingPunct="1">
              <a:spcBef>
                <a:spcPct val="50000"/>
              </a:spcBef>
              <a:spcAft>
                <a:spcPct val="0"/>
              </a:spcAft>
              <a:buChar char="»"/>
              <a:defRPr sz="2000">
                <a:solidFill>
                  <a:schemeClr val="tx1"/>
                </a:solidFill>
                <a:latin typeface="+mn-lt"/>
              </a:defRPr>
            </a:lvl9pPr>
          </a:lstStyle>
          <a:p>
            <a:pPr marL="0" indent="0" algn="ctr">
              <a:buFontTx/>
              <a:buNone/>
              <a:defRPr/>
            </a:pPr>
            <a:r>
              <a:rPr lang="en-US" sz="1800" kern="0" dirty="0"/>
              <a:t>Craig T. Papka</a:t>
            </a:r>
          </a:p>
          <a:p>
            <a:pPr marL="0" indent="0" algn="ctr">
              <a:spcBef>
                <a:spcPts val="600"/>
              </a:spcBef>
              <a:buFontTx/>
              <a:buNone/>
              <a:defRPr/>
            </a:pPr>
            <a:r>
              <a:rPr lang="en-US" sz="1800" kern="0" dirty="0"/>
              <a:t> </a:t>
            </a:r>
            <a:r>
              <a:rPr lang="en-US" altLang="en-US" sz="1400" kern="0" dirty="0">
                <a:hlinkClick r:id="rId2"/>
              </a:rPr>
              <a:t>cpapka@vonbriesen.com</a:t>
            </a:r>
            <a:br>
              <a:rPr lang="en-US" altLang="en-US" sz="1400" kern="0" dirty="0"/>
            </a:br>
            <a:r>
              <a:rPr lang="en-US" altLang="en-US" sz="1400" kern="0" dirty="0"/>
              <a:t>262-923-8672</a:t>
            </a:r>
            <a:br>
              <a:rPr lang="en-US" altLang="en-US" sz="1400" kern="0" dirty="0"/>
            </a:br>
            <a:br>
              <a:rPr lang="en-US" altLang="en-US" sz="1400" kern="0" dirty="0"/>
            </a:br>
            <a:r>
              <a:rPr lang="en-US" altLang="en-US" sz="1400" kern="0" dirty="0"/>
              <a:t>20975 Swenson Drive, Suite 400</a:t>
            </a:r>
            <a:br>
              <a:rPr lang="en-US" altLang="en-US" sz="1400" kern="0" dirty="0"/>
            </a:br>
            <a:r>
              <a:rPr lang="en-US" altLang="en-US" sz="1400" kern="0" dirty="0"/>
              <a:t>Waukesha, WI 53186</a:t>
            </a:r>
          </a:p>
        </p:txBody>
      </p:sp>
      <p:pic>
        <p:nvPicPr>
          <p:cNvPr id="1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2153" y="1888886"/>
            <a:ext cx="2075597" cy="2243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2">
            <a:extLst>
              <a:ext uri="{FF2B5EF4-FFF2-40B4-BE49-F238E27FC236}">
                <a16:creationId xmlns:a16="http://schemas.microsoft.com/office/drawing/2014/main" id="{69B446B4-4B74-42C6-BFE7-97B1DB11A9A4}"/>
              </a:ext>
            </a:extLst>
          </p:cNvPr>
          <p:cNvSpPr txBox="1">
            <a:spLocks/>
          </p:cNvSpPr>
          <p:nvPr/>
        </p:nvSpPr>
        <p:spPr bwMode="auto">
          <a:xfrm>
            <a:off x="106797" y="4299195"/>
            <a:ext cx="2971800" cy="1438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2880" rIns="182880"/>
          <a:lstStyle>
            <a:lvl1pPr marL="342900" indent="-342900" algn="l" rtl="0" eaLnBrk="0" fontAlgn="base" hangingPunct="0">
              <a:spcBef>
                <a:spcPct val="5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50000"/>
              </a:spcBef>
              <a:spcAft>
                <a:spcPct val="0"/>
              </a:spcAft>
              <a:buChar char="–"/>
              <a:defRPr sz="2800">
                <a:solidFill>
                  <a:schemeClr val="tx1"/>
                </a:solidFill>
                <a:latin typeface="+mn-lt"/>
              </a:defRPr>
            </a:lvl2pPr>
            <a:lvl3pPr marL="1143000" indent="-228600" algn="l" rtl="0" eaLnBrk="0" fontAlgn="base" hangingPunct="0">
              <a:spcBef>
                <a:spcPct val="50000"/>
              </a:spcBef>
              <a:spcAft>
                <a:spcPct val="0"/>
              </a:spcAft>
              <a:buChar char="•"/>
              <a:defRPr sz="2400">
                <a:solidFill>
                  <a:schemeClr val="tx1"/>
                </a:solidFill>
                <a:latin typeface="+mn-lt"/>
              </a:defRPr>
            </a:lvl3pPr>
            <a:lvl4pPr marL="1600200" indent="-228600" algn="l" rtl="0" eaLnBrk="0" fontAlgn="base" hangingPunct="0">
              <a:spcBef>
                <a:spcPct val="50000"/>
              </a:spcBef>
              <a:spcAft>
                <a:spcPct val="0"/>
              </a:spcAft>
              <a:buChar char="–"/>
              <a:defRPr sz="2000">
                <a:solidFill>
                  <a:schemeClr val="tx1"/>
                </a:solidFill>
                <a:latin typeface="+mn-lt"/>
              </a:defRPr>
            </a:lvl4pPr>
            <a:lvl5pPr marL="2057400" indent="-228600" algn="l" rtl="0" eaLnBrk="0" fontAlgn="base" hangingPunct="0">
              <a:spcBef>
                <a:spcPct val="50000"/>
              </a:spcBef>
              <a:spcAft>
                <a:spcPct val="0"/>
              </a:spcAft>
              <a:buChar char="»"/>
              <a:defRPr sz="2000">
                <a:solidFill>
                  <a:schemeClr val="tx1"/>
                </a:solidFill>
                <a:latin typeface="+mn-lt"/>
              </a:defRPr>
            </a:lvl5pPr>
            <a:lvl6pPr marL="2514600" indent="-228600" algn="l" rtl="0" eaLnBrk="1" fontAlgn="base" hangingPunct="1">
              <a:spcBef>
                <a:spcPct val="50000"/>
              </a:spcBef>
              <a:spcAft>
                <a:spcPct val="0"/>
              </a:spcAft>
              <a:buChar char="»"/>
              <a:defRPr sz="2000">
                <a:solidFill>
                  <a:schemeClr val="tx1"/>
                </a:solidFill>
                <a:latin typeface="+mn-lt"/>
              </a:defRPr>
            </a:lvl6pPr>
            <a:lvl7pPr marL="2971800" indent="-228600" algn="l" rtl="0" eaLnBrk="1" fontAlgn="base" hangingPunct="1">
              <a:spcBef>
                <a:spcPct val="50000"/>
              </a:spcBef>
              <a:spcAft>
                <a:spcPct val="0"/>
              </a:spcAft>
              <a:buChar char="»"/>
              <a:defRPr sz="2000">
                <a:solidFill>
                  <a:schemeClr val="tx1"/>
                </a:solidFill>
                <a:latin typeface="+mn-lt"/>
              </a:defRPr>
            </a:lvl7pPr>
            <a:lvl8pPr marL="3429000" indent="-228600" algn="l" rtl="0" eaLnBrk="1" fontAlgn="base" hangingPunct="1">
              <a:spcBef>
                <a:spcPct val="50000"/>
              </a:spcBef>
              <a:spcAft>
                <a:spcPct val="0"/>
              </a:spcAft>
              <a:buChar char="»"/>
              <a:defRPr sz="2000">
                <a:solidFill>
                  <a:schemeClr val="tx1"/>
                </a:solidFill>
                <a:latin typeface="+mn-lt"/>
              </a:defRPr>
            </a:lvl8pPr>
            <a:lvl9pPr marL="3886200" indent="-228600" algn="l" rtl="0" eaLnBrk="1" fontAlgn="base" hangingPunct="1">
              <a:spcBef>
                <a:spcPct val="50000"/>
              </a:spcBef>
              <a:spcAft>
                <a:spcPct val="0"/>
              </a:spcAft>
              <a:buChar char="»"/>
              <a:defRPr sz="2000">
                <a:solidFill>
                  <a:schemeClr val="tx1"/>
                </a:solidFill>
                <a:latin typeface="+mn-lt"/>
              </a:defRPr>
            </a:lvl9pPr>
          </a:lstStyle>
          <a:p>
            <a:pPr marL="0" indent="0" algn="ctr">
              <a:buFontTx/>
              <a:buNone/>
              <a:defRPr/>
            </a:pPr>
            <a:r>
              <a:rPr lang="en-US" altLang="en-US" sz="1800" kern="0" dirty="0"/>
              <a:t>Robert J. Simandl</a:t>
            </a:r>
          </a:p>
          <a:p>
            <a:pPr marL="0" indent="0" algn="ctr">
              <a:buFontTx/>
              <a:buNone/>
              <a:defRPr/>
            </a:pPr>
            <a:r>
              <a:rPr lang="en-US" altLang="en-US" sz="1400" kern="0" dirty="0">
                <a:hlinkClick r:id="rId4"/>
              </a:rPr>
              <a:t>rsimandl@vonbriesen.com</a:t>
            </a:r>
            <a:br>
              <a:rPr lang="en-US" altLang="en-US" sz="1400" kern="0" dirty="0"/>
            </a:br>
            <a:r>
              <a:rPr lang="en-US" altLang="en-US" sz="1400" kern="0" dirty="0"/>
              <a:t>920-713-7820</a:t>
            </a:r>
            <a:br>
              <a:rPr lang="en-US" altLang="en-US" sz="1400" kern="0" dirty="0"/>
            </a:br>
            <a:br>
              <a:rPr lang="en-US" altLang="en-US" sz="1400" kern="0" dirty="0"/>
            </a:br>
            <a:r>
              <a:rPr lang="en-US" altLang="en-US" sz="1400" kern="0" dirty="0"/>
              <a:t>300 N. Broadway, Suite 2B</a:t>
            </a:r>
            <a:br>
              <a:rPr lang="en-US" altLang="en-US" sz="1400" kern="0" dirty="0"/>
            </a:br>
            <a:r>
              <a:rPr lang="en-US" altLang="en-US" sz="1400" kern="0" dirty="0"/>
              <a:t>Green Bay, WI 54303</a:t>
            </a:r>
          </a:p>
        </p:txBody>
      </p:sp>
      <p:pic>
        <p:nvPicPr>
          <p:cNvPr id="13" name="Picture 12">
            <a:extLst>
              <a:ext uri="{FF2B5EF4-FFF2-40B4-BE49-F238E27FC236}">
                <a16:creationId xmlns:a16="http://schemas.microsoft.com/office/drawing/2014/main" id="{14B945B9-8FF8-402C-A41F-D7C09726C987}"/>
              </a:ext>
            </a:extLst>
          </p:cNvPr>
          <p:cNvPicPr>
            <a:picLocks noChangeAspect="1"/>
          </p:cNvPicPr>
          <p:nvPr/>
        </p:nvPicPr>
        <p:blipFill>
          <a:blip r:embed="rId5"/>
          <a:stretch>
            <a:fillRect/>
          </a:stretch>
        </p:blipFill>
        <p:spPr>
          <a:xfrm>
            <a:off x="554899" y="1915609"/>
            <a:ext cx="2075597" cy="2187104"/>
          </a:xfrm>
          <a:prstGeom prst="rect">
            <a:avLst/>
          </a:prstGeom>
        </p:spPr>
      </p:pic>
      <p:sp>
        <p:nvSpPr>
          <p:cNvPr id="15" name="Content Placeholder 2">
            <a:extLst>
              <a:ext uri="{FF2B5EF4-FFF2-40B4-BE49-F238E27FC236}">
                <a16:creationId xmlns:a16="http://schemas.microsoft.com/office/drawing/2014/main" id="{B6B2195B-18BD-4AEC-9461-3DE81FF59CAF}"/>
              </a:ext>
            </a:extLst>
          </p:cNvPr>
          <p:cNvSpPr txBox="1">
            <a:spLocks/>
          </p:cNvSpPr>
          <p:nvPr/>
        </p:nvSpPr>
        <p:spPr bwMode="auto">
          <a:xfrm>
            <a:off x="5942102" y="4294669"/>
            <a:ext cx="3071699" cy="1438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2880" rIns="182880"/>
          <a:lstStyle>
            <a:lvl1pPr marL="342900" indent="-342900" algn="l" rtl="0" eaLnBrk="0" fontAlgn="base" hangingPunct="0">
              <a:spcBef>
                <a:spcPct val="5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50000"/>
              </a:spcBef>
              <a:spcAft>
                <a:spcPct val="0"/>
              </a:spcAft>
              <a:buChar char="–"/>
              <a:defRPr sz="2800">
                <a:solidFill>
                  <a:schemeClr val="tx1"/>
                </a:solidFill>
                <a:latin typeface="+mn-lt"/>
              </a:defRPr>
            </a:lvl2pPr>
            <a:lvl3pPr marL="1143000" indent="-228600" algn="l" rtl="0" eaLnBrk="0" fontAlgn="base" hangingPunct="0">
              <a:spcBef>
                <a:spcPct val="50000"/>
              </a:spcBef>
              <a:spcAft>
                <a:spcPct val="0"/>
              </a:spcAft>
              <a:buChar char="•"/>
              <a:defRPr sz="2400">
                <a:solidFill>
                  <a:schemeClr val="tx1"/>
                </a:solidFill>
                <a:latin typeface="+mn-lt"/>
              </a:defRPr>
            </a:lvl3pPr>
            <a:lvl4pPr marL="1600200" indent="-228600" algn="l" rtl="0" eaLnBrk="0" fontAlgn="base" hangingPunct="0">
              <a:spcBef>
                <a:spcPct val="50000"/>
              </a:spcBef>
              <a:spcAft>
                <a:spcPct val="0"/>
              </a:spcAft>
              <a:buChar char="–"/>
              <a:defRPr sz="2000">
                <a:solidFill>
                  <a:schemeClr val="tx1"/>
                </a:solidFill>
                <a:latin typeface="+mn-lt"/>
              </a:defRPr>
            </a:lvl4pPr>
            <a:lvl5pPr marL="2057400" indent="-228600" algn="l" rtl="0" eaLnBrk="0" fontAlgn="base" hangingPunct="0">
              <a:spcBef>
                <a:spcPct val="50000"/>
              </a:spcBef>
              <a:spcAft>
                <a:spcPct val="0"/>
              </a:spcAft>
              <a:buChar char="»"/>
              <a:defRPr sz="2000">
                <a:solidFill>
                  <a:schemeClr val="tx1"/>
                </a:solidFill>
                <a:latin typeface="+mn-lt"/>
              </a:defRPr>
            </a:lvl5pPr>
            <a:lvl6pPr marL="2514600" indent="-228600" algn="l" rtl="0" eaLnBrk="1" fontAlgn="base" hangingPunct="1">
              <a:spcBef>
                <a:spcPct val="50000"/>
              </a:spcBef>
              <a:spcAft>
                <a:spcPct val="0"/>
              </a:spcAft>
              <a:buChar char="»"/>
              <a:defRPr sz="2000">
                <a:solidFill>
                  <a:schemeClr val="tx1"/>
                </a:solidFill>
                <a:latin typeface="+mn-lt"/>
              </a:defRPr>
            </a:lvl6pPr>
            <a:lvl7pPr marL="2971800" indent="-228600" algn="l" rtl="0" eaLnBrk="1" fontAlgn="base" hangingPunct="1">
              <a:spcBef>
                <a:spcPct val="50000"/>
              </a:spcBef>
              <a:spcAft>
                <a:spcPct val="0"/>
              </a:spcAft>
              <a:buChar char="»"/>
              <a:defRPr sz="2000">
                <a:solidFill>
                  <a:schemeClr val="tx1"/>
                </a:solidFill>
                <a:latin typeface="+mn-lt"/>
              </a:defRPr>
            </a:lvl7pPr>
            <a:lvl8pPr marL="3429000" indent="-228600" algn="l" rtl="0" eaLnBrk="1" fontAlgn="base" hangingPunct="1">
              <a:spcBef>
                <a:spcPct val="50000"/>
              </a:spcBef>
              <a:spcAft>
                <a:spcPct val="0"/>
              </a:spcAft>
              <a:buChar char="»"/>
              <a:defRPr sz="2000">
                <a:solidFill>
                  <a:schemeClr val="tx1"/>
                </a:solidFill>
                <a:latin typeface="+mn-lt"/>
              </a:defRPr>
            </a:lvl8pPr>
            <a:lvl9pPr marL="3886200" indent="-228600" algn="l" rtl="0" eaLnBrk="1" fontAlgn="base" hangingPunct="1">
              <a:spcBef>
                <a:spcPct val="50000"/>
              </a:spcBef>
              <a:spcAft>
                <a:spcPct val="0"/>
              </a:spcAft>
              <a:buChar char="»"/>
              <a:defRPr sz="2000">
                <a:solidFill>
                  <a:schemeClr val="tx1"/>
                </a:solidFill>
                <a:latin typeface="+mn-lt"/>
              </a:defRPr>
            </a:lvl9pPr>
          </a:lstStyle>
          <a:p>
            <a:pPr marL="0" indent="0" algn="ctr">
              <a:buFontTx/>
              <a:buNone/>
              <a:defRPr/>
            </a:pPr>
            <a:r>
              <a:rPr lang="en-US" sz="1800" kern="0" dirty="0"/>
              <a:t>Jonathan R. Eiden</a:t>
            </a:r>
          </a:p>
          <a:p>
            <a:pPr marL="0" indent="0" algn="ctr">
              <a:buFontTx/>
              <a:buNone/>
              <a:defRPr/>
            </a:pPr>
            <a:r>
              <a:rPr lang="en-US" sz="1400" kern="0" dirty="0">
                <a:hlinkClick r:id="rId6"/>
              </a:rPr>
              <a:t>jeiden@vonbriesen.com</a:t>
            </a:r>
            <a:r>
              <a:rPr lang="en-US" sz="1400" kern="0" dirty="0"/>
              <a:t> </a:t>
            </a:r>
            <a:br>
              <a:rPr lang="en-US" altLang="en-US" sz="1400" kern="0" dirty="0"/>
            </a:br>
            <a:r>
              <a:rPr lang="en-US" altLang="en-US" sz="1400" kern="0" dirty="0"/>
              <a:t>920-233-6793</a:t>
            </a:r>
            <a:br>
              <a:rPr lang="en-US" altLang="en-US" sz="1400" kern="0" dirty="0"/>
            </a:br>
            <a:endParaRPr lang="en-US" altLang="en-US" sz="1400" kern="0" dirty="0"/>
          </a:p>
          <a:p>
            <a:pPr marL="0" indent="0" algn="ctr">
              <a:spcBef>
                <a:spcPts val="0"/>
              </a:spcBef>
              <a:buNone/>
              <a:defRPr/>
            </a:pPr>
            <a:r>
              <a:rPr lang="en-US" altLang="en-US" sz="1400" kern="0" dirty="0"/>
              <a:t>55 Jewelers Park Drive, Suite 400</a:t>
            </a:r>
            <a:br>
              <a:rPr lang="en-US" altLang="en-US" sz="1400" kern="0" dirty="0"/>
            </a:br>
            <a:r>
              <a:rPr lang="en-US" altLang="en-US" sz="1400" kern="0" dirty="0"/>
              <a:t>Neenah, WI 54956</a:t>
            </a:r>
          </a:p>
        </p:txBody>
      </p:sp>
      <p:pic>
        <p:nvPicPr>
          <p:cNvPr id="9" name="Picture 8">
            <a:extLst>
              <a:ext uri="{FF2B5EF4-FFF2-40B4-BE49-F238E27FC236}">
                <a16:creationId xmlns:a16="http://schemas.microsoft.com/office/drawing/2014/main" id="{32C65787-D330-4335-847E-1F3123AA426F}"/>
              </a:ext>
            </a:extLst>
          </p:cNvPr>
          <p:cNvPicPr>
            <a:picLocks noChangeAspect="1"/>
          </p:cNvPicPr>
          <p:nvPr/>
        </p:nvPicPr>
        <p:blipFill rotWithShape="1">
          <a:blip r:embed="rId7"/>
          <a:srcRect l="8195" r="6506" b="13104"/>
          <a:stretch/>
        </p:blipFill>
        <p:spPr>
          <a:xfrm>
            <a:off x="6411152" y="1890066"/>
            <a:ext cx="2102746" cy="2212647"/>
          </a:xfrm>
          <a:prstGeom prst="rect">
            <a:avLst/>
          </a:prstGeom>
        </p:spPr>
      </p:pic>
    </p:spTree>
    <p:extLst>
      <p:ext uri="{BB962C8B-B14F-4D97-AF65-F5344CB8AC3E}">
        <p14:creationId xmlns:p14="http://schemas.microsoft.com/office/powerpoint/2010/main" val="1544835713"/>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noChangeArrowheads="1"/>
          </p:cNvSpPr>
          <p:nvPr>
            <p:ph type="title"/>
          </p:nvPr>
        </p:nvSpPr>
        <p:spPr>
          <a:xfrm>
            <a:off x="228600" y="859315"/>
            <a:ext cx="8686800" cy="980501"/>
          </a:xfrm>
          <a:ln>
            <a:noFill/>
          </a:ln>
        </p:spPr>
        <p:txBody>
          <a:bodyPr/>
          <a:lstStyle/>
          <a:p>
            <a:pPr eaLnBrk="1" hangingPunct="1"/>
            <a:r>
              <a:rPr lang="en-US" altLang="en-US" sz="3600" b="1" dirty="0"/>
              <a:t>Duties Test: Administrative Employees</a:t>
            </a:r>
          </a:p>
        </p:txBody>
      </p:sp>
      <p:sp>
        <p:nvSpPr>
          <p:cNvPr id="3" name="Content Placeholder 2">
            <a:extLst>
              <a:ext uri="{FF2B5EF4-FFF2-40B4-BE49-F238E27FC236}">
                <a16:creationId xmlns:a16="http://schemas.microsoft.com/office/drawing/2014/main" id="{383CC52B-39AF-4E46-BBB4-0BC153EEBC4D}"/>
              </a:ext>
            </a:extLst>
          </p:cNvPr>
          <p:cNvSpPr>
            <a:spLocks noGrp="1"/>
          </p:cNvSpPr>
          <p:nvPr>
            <p:ph idx="1"/>
          </p:nvPr>
        </p:nvSpPr>
        <p:spPr>
          <a:xfrm>
            <a:off x="457200" y="1866395"/>
            <a:ext cx="8229600" cy="3733800"/>
          </a:xfrm>
          <a:ln>
            <a:noFill/>
          </a:ln>
        </p:spPr>
        <p:txBody>
          <a:bodyPr/>
          <a:lstStyle/>
          <a:p>
            <a:pPr marL="0" indent="0" eaLnBrk="1" hangingPunct="1">
              <a:spcBef>
                <a:spcPts val="1080"/>
              </a:spcBef>
              <a:spcAft>
                <a:spcPts val="1200"/>
              </a:spcAft>
              <a:buFontTx/>
              <a:buNone/>
              <a:defRPr/>
            </a:pPr>
            <a:r>
              <a:rPr sz="2400" dirty="0"/>
              <a:t>To qualify for the administrative exemption, an employee must have a primary duty that involves both:</a:t>
            </a:r>
          </a:p>
          <a:p>
            <a:pPr eaLnBrk="1" hangingPunct="1">
              <a:spcBef>
                <a:spcPts val="1080"/>
              </a:spcBef>
              <a:spcAft>
                <a:spcPts val="1200"/>
              </a:spcAft>
              <a:defRPr/>
            </a:pPr>
            <a:r>
              <a:rPr sz="2400" dirty="0"/>
              <a:t>The performance of office or nonmanual work directly related to the management or general business operations of the employer or the employer</a:t>
            </a:r>
            <a:r>
              <a:rPr lang="en-GB" sz="2400" dirty="0"/>
              <a:t>'</a:t>
            </a:r>
            <a:r>
              <a:rPr sz="2400" dirty="0"/>
              <a:t>s customers</a:t>
            </a:r>
          </a:p>
          <a:p>
            <a:pPr eaLnBrk="1" hangingPunct="1">
              <a:spcBef>
                <a:spcPts val="1080"/>
              </a:spcBef>
              <a:spcAft>
                <a:spcPts val="1200"/>
              </a:spcAft>
              <a:defRPr/>
            </a:pPr>
            <a:r>
              <a:rPr sz="2400" dirty="0"/>
              <a:t>The exercise of discretion and independent judgment for matters of significance</a:t>
            </a:r>
          </a:p>
        </p:txBody>
      </p:sp>
      <p:sp>
        <p:nvSpPr>
          <p:cNvPr id="2" name="Slide Number Placeholder 1"/>
          <p:cNvSpPr>
            <a:spLocks noGrp="1"/>
          </p:cNvSpPr>
          <p:nvPr>
            <p:ph type="sldNum" sz="quarter" idx="12"/>
          </p:nvPr>
        </p:nvSpPr>
        <p:spPr/>
        <p:txBody>
          <a:bodyPr/>
          <a:lstStyle/>
          <a:p>
            <a:pPr>
              <a:defRPr/>
            </a:pPr>
            <a:fld id="{51277B72-92A5-4EFE-B7B1-691EC02D92B0}" type="slidenum">
              <a:rPr lang="en-US" smtClean="0"/>
              <a:pPr>
                <a:defRPr/>
              </a:pPr>
              <a:t>12</a:t>
            </a:fld>
            <a:endParaRPr lang="en-US" dirty="0"/>
          </a:p>
        </p:txBody>
      </p:sp>
    </p:spTree>
    <p:extLst>
      <p:ext uri="{BB962C8B-B14F-4D97-AF65-F5344CB8AC3E}">
        <p14:creationId xmlns:p14="http://schemas.microsoft.com/office/powerpoint/2010/main" val="2224208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noChangeArrowheads="1"/>
          </p:cNvSpPr>
          <p:nvPr>
            <p:ph type="title"/>
          </p:nvPr>
        </p:nvSpPr>
        <p:spPr>
          <a:xfrm>
            <a:off x="228600" y="834500"/>
            <a:ext cx="8686800" cy="685800"/>
          </a:xfrm>
          <a:ln>
            <a:noFill/>
          </a:ln>
        </p:spPr>
        <p:txBody>
          <a:bodyPr>
            <a:noAutofit/>
          </a:bodyPr>
          <a:lstStyle/>
          <a:p>
            <a:pPr eaLnBrk="1" hangingPunct="1"/>
            <a:r>
              <a:rPr lang="en-US" altLang="en-US" sz="3600" b="1" dirty="0"/>
              <a:t>Duties Test: Learned Professionals</a:t>
            </a:r>
          </a:p>
        </p:txBody>
      </p:sp>
      <p:sp>
        <p:nvSpPr>
          <p:cNvPr id="25603" name="Content Placeholder 2">
            <a:extLst>
              <a:ext uri="{FF2B5EF4-FFF2-40B4-BE49-F238E27FC236}">
                <a16:creationId xmlns:a16="http://schemas.microsoft.com/office/drawing/2014/main" id="{37ABA1F2-525D-403D-B7B8-6F767455971C}"/>
              </a:ext>
            </a:extLst>
          </p:cNvPr>
          <p:cNvSpPr>
            <a:spLocks noGrp="1"/>
          </p:cNvSpPr>
          <p:nvPr>
            <p:ph idx="1"/>
          </p:nvPr>
        </p:nvSpPr>
        <p:spPr>
          <a:xfrm>
            <a:off x="228600" y="1600200"/>
            <a:ext cx="8686800" cy="4343399"/>
          </a:xfrm>
          <a:ln>
            <a:noFill/>
          </a:ln>
        </p:spPr>
        <p:txBody>
          <a:bodyPr/>
          <a:lstStyle/>
          <a:p>
            <a:pPr eaLnBrk="1" hangingPunct="1">
              <a:spcBef>
                <a:spcPts val="0"/>
              </a:spcBef>
              <a:spcAft>
                <a:spcPts val="1200"/>
              </a:spcAft>
              <a:defRPr/>
            </a:pPr>
            <a:r>
              <a:rPr sz="2400" dirty="0"/>
              <a:t>To qualify for the learned professional exemption, the employee</a:t>
            </a:r>
            <a:r>
              <a:rPr lang="en-GB" sz="2400" dirty="0"/>
              <a:t>'</a:t>
            </a:r>
            <a:r>
              <a:rPr sz="2400" dirty="0"/>
              <a:t>s:</a:t>
            </a:r>
          </a:p>
          <a:p>
            <a:pPr lvl="1" eaLnBrk="1" hangingPunct="1">
              <a:spcBef>
                <a:spcPts val="0"/>
              </a:spcBef>
              <a:spcAft>
                <a:spcPts val="0"/>
              </a:spcAft>
              <a:defRPr/>
            </a:pPr>
            <a:r>
              <a:rPr sz="2400" dirty="0"/>
              <a:t>Primary duty must be the performance of work requiring advanced knowledge</a:t>
            </a:r>
          </a:p>
          <a:p>
            <a:pPr lvl="1" eaLnBrk="1" hangingPunct="1">
              <a:spcBef>
                <a:spcPts val="0"/>
              </a:spcBef>
              <a:spcAft>
                <a:spcPts val="0"/>
              </a:spcAft>
              <a:defRPr/>
            </a:pPr>
            <a:r>
              <a:rPr sz="2400" dirty="0"/>
              <a:t>Advanced knowledge must be in a field of science or learning</a:t>
            </a:r>
          </a:p>
          <a:p>
            <a:pPr lvl="1" eaLnBrk="1" hangingPunct="1">
              <a:spcBef>
                <a:spcPts val="0"/>
              </a:spcBef>
              <a:spcAft>
                <a:spcPts val="0"/>
              </a:spcAft>
              <a:defRPr/>
            </a:pPr>
            <a:r>
              <a:rPr sz="2400" dirty="0"/>
              <a:t>Advanced knowledge must be customarily acquired by a prolonged course of specialized intellectual instruction</a:t>
            </a:r>
          </a:p>
          <a:p>
            <a:pPr eaLnBrk="1" hangingPunct="1">
              <a:spcBef>
                <a:spcPts val="0"/>
              </a:spcBef>
              <a:spcAft>
                <a:spcPts val="0"/>
              </a:spcAft>
              <a:defRPr/>
            </a:pPr>
            <a:r>
              <a:rPr sz="2400" dirty="0"/>
              <a:t>Generally, the employee must need education beyond a bachelor</a:t>
            </a:r>
            <a:r>
              <a:rPr lang="en-GB" sz="2400" dirty="0"/>
              <a:t>'</a:t>
            </a:r>
            <a:r>
              <a:rPr sz="2400" dirty="0"/>
              <a:t>s degree to do the job</a:t>
            </a:r>
          </a:p>
          <a:p>
            <a:pPr lvl="1" eaLnBrk="1" hangingPunct="1">
              <a:spcAft>
                <a:spcPts val="800"/>
              </a:spcAft>
              <a:buFontTx/>
              <a:buNone/>
              <a:defRPr/>
            </a:pPr>
            <a:endParaRPr sz="1600" dirty="0"/>
          </a:p>
        </p:txBody>
      </p:sp>
      <p:sp>
        <p:nvSpPr>
          <p:cNvPr id="2" name="Slide Number Placeholder 1"/>
          <p:cNvSpPr>
            <a:spLocks noGrp="1"/>
          </p:cNvSpPr>
          <p:nvPr>
            <p:ph type="sldNum" sz="quarter" idx="12"/>
          </p:nvPr>
        </p:nvSpPr>
        <p:spPr/>
        <p:txBody>
          <a:bodyPr/>
          <a:lstStyle/>
          <a:p>
            <a:pPr>
              <a:defRPr/>
            </a:pPr>
            <a:fld id="{51277B72-92A5-4EFE-B7B1-691EC02D92B0}" type="slidenum">
              <a:rPr lang="en-US" smtClean="0"/>
              <a:pPr>
                <a:defRPr/>
              </a:pPr>
              <a:t>13</a:t>
            </a:fld>
            <a:endParaRPr lang="en-US" dirty="0"/>
          </a:p>
        </p:txBody>
      </p:sp>
    </p:spTree>
    <p:extLst>
      <p:ext uri="{BB962C8B-B14F-4D97-AF65-F5344CB8AC3E}">
        <p14:creationId xmlns:p14="http://schemas.microsoft.com/office/powerpoint/2010/main" val="3641543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noChangeArrowheads="1"/>
          </p:cNvSpPr>
          <p:nvPr>
            <p:ph type="title"/>
          </p:nvPr>
        </p:nvSpPr>
        <p:spPr>
          <a:ln>
            <a:noFill/>
          </a:ln>
        </p:spPr>
        <p:txBody>
          <a:bodyPr>
            <a:normAutofit/>
          </a:bodyPr>
          <a:lstStyle/>
          <a:p>
            <a:pPr eaLnBrk="1" hangingPunct="1"/>
            <a:r>
              <a:rPr lang="en-US" altLang="en-US" sz="3600" b="1" dirty="0"/>
              <a:t>Duties Test: Creative Professionals</a:t>
            </a:r>
          </a:p>
        </p:txBody>
      </p:sp>
      <p:sp>
        <p:nvSpPr>
          <p:cNvPr id="3" name="Content Placeholder 2">
            <a:extLst>
              <a:ext uri="{FF2B5EF4-FFF2-40B4-BE49-F238E27FC236}">
                <a16:creationId xmlns:a16="http://schemas.microsoft.com/office/drawing/2014/main" id="{4EC9BFBC-7283-4287-9CFD-426A3739A02D}"/>
              </a:ext>
            </a:extLst>
          </p:cNvPr>
          <p:cNvSpPr>
            <a:spLocks noGrp="1"/>
          </p:cNvSpPr>
          <p:nvPr>
            <p:ph idx="1"/>
          </p:nvPr>
        </p:nvSpPr>
        <p:spPr>
          <a:xfrm>
            <a:off x="228600" y="1669002"/>
            <a:ext cx="8686800" cy="4045998"/>
          </a:xfrm>
          <a:ln>
            <a:noFill/>
          </a:ln>
        </p:spPr>
        <p:txBody>
          <a:bodyPr>
            <a:normAutofit fontScale="92500" lnSpcReduction="20000"/>
          </a:bodyPr>
          <a:lstStyle/>
          <a:p>
            <a:pPr marL="0" indent="0" eaLnBrk="1" hangingPunct="1">
              <a:spcBef>
                <a:spcPts val="600"/>
              </a:spcBef>
              <a:spcAft>
                <a:spcPts val="600"/>
              </a:spcAft>
              <a:buFontTx/>
              <a:buNone/>
              <a:defRPr/>
            </a:pPr>
            <a:r>
              <a:rPr sz="2400" dirty="0"/>
              <a:t>To qualify for this exemption, a creative professional employee</a:t>
            </a:r>
            <a:r>
              <a:rPr lang="en-GB" sz="2400" dirty="0"/>
              <a:t>'</a:t>
            </a:r>
            <a:r>
              <a:rPr sz="2400" dirty="0"/>
              <a:t>s primary duty must involve work requiring </a:t>
            </a:r>
            <a:r>
              <a:rPr sz="2400" b="1" dirty="0"/>
              <a:t>invention, imagination, originality,</a:t>
            </a:r>
            <a:r>
              <a:rPr sz="2400" dirty="0"/>
              <a:t> or </a:t>
            </a:r>
            <a:r>
              <a:rPr sz="2400" b="1" dirty="0"/>
              <a:t>talent</a:t>
            </a:r>
            <a:r>
              <a:rPr sz="2400" dirty="0"/>
              <a:t>. This generally includes:</a:t>
            </a:r>
          </a:p>
          <a:p>
            <a:pPr eaLnBrk="1" hangingPunct="1">
              <a:spcBef>
                <a:spcPts val="0"/>
              </a:spcBef>
              <a:spcAft>
                <a:spcPts val="600"/>
              </a:spcAft>
              <a:defRPr/>
            </a:pPr>
            <a:r>
              <a:rPr sz="2400" dirty="0"/>
              <a:t>Actors</a:t>
            </a:r>
          </a:p>
          <a:p>
            <a:pPr eaLnBrk="1" hangingPunct="1">
              <a:spcBef>
                <a:spcPts val="0"/>
              </a:spcBef>
              <a:spcAft>
                <a:spcPts val="600"/>
              </a:spcAft>
              <a:defRPr/>
            </a:pPr>
            <a:r>
              <a:rPr sz="2400" dirty="0"/>
              <a:t>Musicians, composers, conductors, and soloists</a:t>
            </a:r>
          </a:p>
          <a:p>
            <a:pPr eaLnBrk="1" hangingPunct="1">
              <a:spcBef>
                <a:spcPts val="0"/>
              </a:spcBef>
              <a:spcAft>
                <a:spcPts val="600"/>
              </a:spcAft>
              <a:defRPr/>
            </a:pPr>
            <a:r>
              <a:rPr sz="2400" dirty="0"/>
              <a:t>Painters who are given, at most, the subject matter of the painting</a:t>
            </a:r>
          </a:p>
          <a:p>
            <a:pPr eaLnBrk="1" hangingPunct="1">
              <a:spcBef>
                <a:spcPts val="0"/>
              </a:spcBef>
              <a:spcAft>
                <a:spcPts val="600"/>
              </a:spcAft>
              <a:defRPr/>
            </a:pPr>
            <a:r>
              <a:rPr sz="2400" dirty="0"/>
              <a:t>Cartoonists who are only told the title or underlying concept of a cartoon</a:t>
            </a:r>
          </a:p>
          <a:p>
            <a:pPr eaLnBrk="1" hangingPunct="1">
              <a:spcBef>
                <a:spcPts val="0"/>
              </a:spcBef>
              <a:spcAft>
                <a:spcPts val="600"/>
              </a:spcAft>
              <a:defRPr/>
            </a:pPr>
            <a:r>
              <a:rPr sz="2400" dirty="0"/>
              <a:t>Essayists, novelists, short story writers, and screenplay writers who chose their own subjects</a:t>
            </a:r>
          </a:p>
          <a:p>
            <a:pPr eaLnBrk="1" hangingPunct="1">
              <a:spcBef>
                <a:spcPts val="600"/>
              </a:spcBef>
              <a:spcAft>
                <a:spcPts val="1200"/>
              </a:spcAft>
              <a:defRPr/>
            </a:pPr>
            <a:r>
              <a:rPr sz="2400" dirty="0"/>
              <a:t>Certain writers within advertising agencies</a:t>
            </a:r>
          </a:p>
        </p:txBody>
      </p:sp>
      <p:sp>
        <p:nvSpPr>
          <p:cNvPr id="2" name="Slide Number Placeholder 1"/>
          <p:cNvSpPr>
            <a:spLocks noGrp="1"/>
          </p:cNvSpPr>
          <p:nvPr>
            <p:ph type="sldNum" sz="quarter" idx="12"/>
          </p:nvPr>
        </p:nvSpPr>
        <p:spPr/>
        <p:txBody>
          <a:bodyPr/>
          <a:lstStyle/>
          <a:p>
            <a:pPr>
              <a:defRPr/>
            </a:pPr>
            <a:fld id="{51277B72-92A5-4EFE-B7B1-691EC02D92B0}" type="slidenum">
              <a:rPr lang="en-US" smtClean="0"/>
              <a:pPr>
                <a:defRPr/>
              </a:pPr>
              <a:t>14</a:t>
            </a:fld>
            <a:endParaRPr lang="en-US" dirty="0"/>
          </a:p>
        </p:txBody>
      </p:sp>
    </p:spTree>
    <p:extLst>
      <p:ext uri="{BB962C8B-B14F-4D97-AF65-F5344CB8AC3E}">
        <p14:creationId xmlns:p14="http://schemas.microsoft.com/office/powerpoint/2010/main" val="3328693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noChangeArrowheads="1"/>
          </p:cNvSpPr>
          <p:nvPr>
            <p:ph type="title"/>
          </p:nvPr>
        </p:nvSpPr>
        <p:spPr>
          <a:ln>
            <a:noFill/>
          </a:ln>
        </p:spPr>
        <p:txBody>
          <a:bodyPr>
            <a:noAutofit/>
          </a:bodyPr>
          <a:lstStyle/>
          <a:p>
            <a:pPr eaLnBrk="1" hangingPunct="1"/>
            <a:r>
              <a:rPr lang="en-US" altLang="en-US" sz="3600" b="1" dirty="0"/>
              <a:t>Duties Test: Computer Professionals</a:t>
            </a:r>
          </a:p>
        </p:txBody>
      </p:sp>
      <p:sp>
        <p:nvSpPr>
          <p:cNvPr id="3" name="Content Placeholder 2">
            <a:extLst>
              <a:ext uri="{FF2B5EF4-FFF2-40B4-BE49-F238E27FC236}">
                <a16:creationId xmlns:a16="http://schemas.microsoft.com/office/drawing/2014/main" id="{687B7A94-EA70-42C9-B91C-978F2E725425}"/>
              </a:ext>
            </a:extLst>
          </p:cNvPr>
          <p:cNvSpPr>
            <a:spLocks noGrp="1"/>
          </p:cNvSpPr>
          <p:nvPr>
            <p:ph idx="1"/>
          </p:nvPr>
        </p:nvSpPr>
        <p:spPr>
          <a:xfrm>
            <a:off x="228600" y="1600200"/>
            <a:ext cx="8604682" cy="4343400"/>
          </a:xfrm>
          <a:ln>
            <a:noFill/>
          </a:ln>
        </p:spPr>
        <p:txBody>
          <a:bodyPr>
            <a:normAutofit fontScale="92500" lnSpcReduction="10000"/>
          </a:bodyPr>
          <a:lstStyle/>
          <a:p>
            <a:pPr marL="0" indent="0" eaLnBrk="1" hangingPunct="1">
              <a:lnSpc>
                <a:spcPct val="120000"/>
              </a:lnSpc>
              <a:spcBef>
                <a:spcPts val="0"/>
              </a:spcBef>
              <a:spcAft>
                <a:spcPts val="600"/>
              </a:spcAft>
              <a:buFontTx/>
              <a:buNone/>
              <a:defRPr/>
            </a:pPr>
            <a:r>
              <a:rPr sz="2000" dirty="0"/>
              <a:t>Computer professional employees may be exempt if they are employed as a computer systems analyst, programmer, software engineer, or other similarly skilled worker in the computer field and their primary duty includes any of the following:</a:t>
            </a:r>
          </a:p>
          <a:p>
            <a:pPr eaLnBrk="1" hangingPunct="1">
              <a:lnSpc>
                <a:spcPct val="120000"/>
              </a:lnSpc>
              <a:spcBef>
                <a:spcPts val="0"/>
              </a:spcBef>
              <a:spcAft>
                <a:spcPts val="600"/>
              </a:spcAft>
              <a:defRPr/>
            </a:pPr>
            <a:r>
              <a:rPr sz="1800" dirty="0"/>
              <a:t>The application of systems analysis techniques and procedures, including consulting with users, to determine hardware, software, or system functional specifications</a:t>
            </a:r>
          </a:p>
          <a:p>
            <a:pPr eaLnBrk="1" hangingPunct="1">
              <a:lnSpc>
                <a:spcPct val="120000"/>
              </a:lnSpc>
              <a:spcBef>
                <a:spcPts val="0"/>
              </a:spcBef>
              <a:spcAft>
                <a:spcPts val="600"/>
              </a:spcAft>
              <a:defRPr/>
            </a:pPr>
            <a:r>
              <a:rPr sz="1800" dirty="0"/>
              <a:t>The design, development, documentation, analysis, creation, testing, or modification of computer systems or programs, based on and related to user or system design specifications</a:t>
            </a:r>
          </a:p>
          <a:p>
            <a:pPr eaLnBrk="1" hangingPunct="1">
              <a:lnSpc>
                <a:spcPct val="120000"/>
              </a:lnSpc>
              <a:spcBef>
                <a:spcPts val="0"/>
              </a:spcBef>
              <a:spcAft>
                <a:spcPts val="600"/>
              </a:spcAft>
              <a:defRPr/>
            </a:pPr>
            <a:r>
              <a:rPr sz="1800" dirty="0"/>
              <a:t>The design, documentation, testing, creation, or modification of computer programs related to machine operating systems</a:t>
            </a:r>
          </a:p>
          <a:p>
            <a:pPr eaLnBrk="1" hangingPunct="1">
              <a:lnSpc>
                <a:spcPct val="120000"/>
              </a:lnSpc>
              <a:spcBef>
                <a:spcPts val="0"/>
              </a:spcBef>
              <a:spcAft>
                <a:spcPts val="600"/>
              </a:spcAft>
              <a:defRPr/>
            </a:pPr>
            <a:r>
              <a:rPr sz="1800" dirty="0"/>
              <a:t>A combination of these dutie</a:t>
            </a:r>
            <a:r>
              <a:rPr lang="en-US" sz="1800" dirty="0"/>
              <a:t>s</a:t>
            </a:r>
            <a:endParaRPr sz="1800" dirty="0"/>
          </a:p>
        </p:txBody>
      </p:sp>
      <p:sp>
        <p:nvSpPr>
          <p:cNvPr id="2" name="Slide Number Placeholder 1"/>
          <p:cNvSpPr>
            <a:spLocks noGrp="1"/>
          </p:cNvSpPr>
          <p:nvPr>
            <p:ph type="sldNum" sz="quarter" idx="12"/>
          </p:nvPr>
        </p:nvSpPr>
        <p:spPr/>
        <p:txBody>
          <a:bodyPr/>
          <a:lstStyle/>
          <a:p>
            <a:pPr>
              <a:defRPr/>
            </a:pPr>
            <a:fld id="{51277B72-92A5-4EFE-B7B1-691EC02D92B0}" type="slidenum">
              <a:rPr lang="en-US" smtClean="0"/>
              <a:pPr>
                <a:defRPr/>
              </a:pPr>
              <a:t>15</a:t>
            </a:fld>
            <a:endParaRPr lang="en-US" dirty="0"/>
          </a:p>
        </p:txBody>
      </p:sp>
    </p:spTree>
    <p:extLst>
      <p:ext uri="{BB962C8B-B14F-4D97-AF65-F5344CB8AC3E}">
        <p14:creationId xmlns:p14="http://schemas.microsoft.com/office/powerpoint/2010/main" val="3405336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noChangeArrowheads="1"/>
          </p:cNvSpPr>
          <p:nvPr>
            <p:ph type="title"/>
          </p:nvPr>
        </p:nvSpPr>
        <p:spPr>
          <a:xfrm>
            <a:off x="157576" y="814927"/>
            <a:ext cx="8817746" cy="915511"/>
          </a:xfrm>
          <a:ln>
            <a:noFill/>
          </a:ln>
        </p:spPr>
        <p:txBody>
          <a:bodyPr>
            <a:noAutofit/>
          </a:bodyPr>
          <a:lstStyle/>
          <a:p>
            <a:pPr eaLnBrk="1" hangingPunct="1"/>
            <a:r>
              <a:rPr lang="en-US" altLang="en-US" sz="3200" b="1" dirty="0"/>
              <a:t>Duties Test: Highly Compensated Employees</a:t>
            </a:r>
          </a:p>
        </p:txBody>
      </p:sp>
      <p:sp>
        <p:nvSpPr>
          <p:cNvPr id="3" name="Content Placeholder 2">
            <a:extLst>
              <a:ext uri="{FF2B5EF4-FFF2-40B4-BE49-F238E27FC236}">
                <a16:creationId xmlns:a16="http://schemas.microsoft.com/office/drawing/2014/main" id="{1F819745-E325-4B95-ABD6-29EAE4D6E4F8}"/>
              </a:ext>
            </a:extLst>
          </p:cNvPr>
          <p:cNvSpPr>
            <a:spLocks noGrp="1"/>
          </p:cNvSpPr>
          <p:nvPr>
            <p:ph idx="1"/>
          </p:nvPr>
        </p:nvSpPr>
        <p:spPr>
          <a:xfrm>
            <a:off x="462708" y="1730438"/>
            <a:ext cx="8224092" cy="4128823"/>
          </a:xfrm>
          <a:ln>
            <a:noFill/>
          </a:ln>
        </p:spPr>
        <p:txBody>
          <a:bodyPr/>
          <a:lstStyle/>
          <a:p>
            <a:pPr marL="0" indent="0" eaLnBrk="1" hangingPunct="1">
              <a:spcBef>
                <a:spcPts val="0"/>
              </a:spcBef>
              <a:spcAft>
                <a:spcPts val="1200"/>
              </a:spcAft>
              <a:buFontTx/>
              <a:buNone/>
              <a:defRPr/>
            </a:pPr>
            <a:r>
              <a:rPr sz="2400" dirty="0"/>
              <a:t>Employees with total annual compensation of at least $10</a:t>
            </a:r>
            <a:r>
              <a:rPr lang="en-US" sz="2400" dirty="0"/>
              <a:t>7,432 and weekly salary of at least $684</a:t>
            </a:r>
            <a:r>
              <a:rPr sz="2400" dirty="0"/>
              <a:t> are exempt from FLSA minimum wage and overtime requirements, if they both:</a:t>
            </a:r>
          </a:p>
          <a:p>
            <a:pPr eaLnBrk="1" hangingPunct="1">
              <a:spcBef>
                <a:spcPts val="0"/>
              </a:spcBef>
              <a:spcAft>
                <a:spcPts val="600"/>
              </a:spcAft>
              <a:defRPr/>
            </a:pPr>
            <a:r>
              <a:rPr sz="2400" dirty="0"/>
              <a:t>Perform office or nonmanual work</a:t>
            </a:r>
          </a:p>
          <a:p>
            <a:pPr eaLnBrk="1" hangingPunct="1">
              <a:spcBef>
                <a:spcPts val="0"/>
              </a:spcBef>
              <a:spcAft>
                <a:spcPts val="600"/>
              </a:spcAft>
              <a:defRPr/>
            </a:pPr>
            <a:r>
              <a:rPr sz="2400" dirty="0"/>
              <a:t>Customarily and regularly perform any one or more of the exempt duties or responsibilities of an executive, administrative, or professional employee</a:t>
            </a:r>
          </a:p>
        </p:txBody>
      </p:sp>
      <p:sp>
        <p:nvSpPr>
          <p:cNvPr id="2" name="Slide Number Placeholder 1"/>
          <p:cNvSpPr>
            <a:spLocks noGrp="1"/>
          </p:cNvSpPr>
          <p:nvPr>
            <p:ph type="sldNum" sz="quarter" idx="12"/>
          </p:nvPr>
        </p:nvSpPr>
        <p:spPr/>
        <p:txBody>
          <a:bodyPr/>
          <a:lstStyle/>
          <a:p>
            <a:pPr>
              <a:defRPr/>
            </a:pPr>
            <a:fld id="{51277B72-92A5-4EFE-B7B1-691EC02D92B0}" type="slidenum">
              <a:rPr lang="en-US" smtClean="0"/>
              <a:pPr>
                <a:defRPr/>
              </a:pPr>
              <a:t>16</a:t>
            </a:fld>
            <a:endParaRPr lang="en-US" dirty="0"/>
          </a:p>
        </p:txBody>
      </p:sp>
    </p:spTree>
    <p:extLst>
      <p:ext uri="{BB962C8B-B14F-4D97-AF65-F5344CB8AC3E}">
        <p14:creationId xmlns:p14="http://schemas.microsoft.com/office/powerpoint/2010/main" val="1774212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noChangeArrowheads="1"/>
          </p:cNvSpPr>
          <p:nvPr>
            <p:ph type="title"/>
          </p:nvPr>
        </p:nvSpPr>
        <p:spPr>
          <a:xfrm>
            <a:off x="228600" y="838200"/>
            <a:ext cx="8686800" cy="914400"/>
          </a:xfrm>
          <a:ln>
            <a:noFill/>
          </a:ln>
        </p:spPr>
        <p:txBody>
          <a:bodyPr>
            <a:noAutofit/>
          </a:bodyPr>
          <a:lstStyle/>
          <a:p>
            <a:pPr eaLnBrk="1" hangingPunct="1"/>
            <a:r>
              <a:rPr lang="en-US" altLang="en-US" sz="3600" b="1" dirty="0"/>
              <a:t>Duties Test: Outside Sales Employees</a:t>
            </a:r>
          </a:p>
        </p:txBody>
      </p:sp>
      <p:sp>
        <p:nvSpPr>
          <p:cNvPr id="3" name="Content Placeholder 2">
            <a:extLst>
              <a:ext uri="{FF2B5EF4-FFF2-40B4-BE49-F238E27FC236}">
                <a16:creationId xmlns:a16="http://schemas.microsoft.com/office/drawing/2014/main" id="{E2B74E3A-8718-4B12-905D-E4ACA3CE33D9}"/>
              </a:ext>
            </a:extLst>
          </p:cNvPr>
          <p:cNvSpPr>
            <a:spLocks noGrp="1"/>
          </p:cNvSpPr>
          <p:nvPr>
            <p:ph idx="1"/>
          </p:nvPr>
        </p:nvSpPr>
        <p:spPr>
          <a:xfrm>
            <a:off x="228599" y="1828800"/>
            <a:ext cx="8686799" cy="4038601"/>
          </a:xfrm>
          <a:ln>
            <a:noFill/>
          </a:ln>
        </p:spPr>
        <p:txBody>
          <a:bodyPr>
            <a:normAutofit/>
          </a:bodyPr>
          <a:lstStyle/>
          <a:p>
            <a:pPr marL="0" indent="0" eaLnBrk="1" hangingPunct="1">
              <a:spcBef>
                <a:spcPts val="0"/>
              </a:spcBef>
              <a:spcAft>
                <a:spcPts val="600"/>
              </a:spcAft>
              <a:buFontTx/>
              <a:buNone/>
              <a:defRPr/>
            </a:pPr>
            <a:r>
              <a:rPr sz="2400" dirty="0"/>
              <a:t>The salary basis test does not apply to the outside sales exemption</a:t>
            </a:r>
          </a:p>
          <a:p>
            <a:pPr marL="0" indent="0" eaLnBrk="1" hangingPunct="1">
              <a:spcBef>
                <a:spcPts val="0"/>
              </a:spcBef>
              <a:spcAft>
                <a:spcPts val="600"/>
              </a:spcAft>
              <a:buFontTx/>
              <a:buNone/>
              <a:defRPr/>
            </a:pPr>
            <a:r>
              <a:rPr sz="2400" dirty="0"/>
              <a:t>To qualify for the outside sales exemption, employees must: </a:t>
            </a:r>
          </a:p>
          <a:p>
            <a:pPr eaLnBrk="1" hangingPunct="1">
              <a:spcBef>
                <a:spcPts val="0"/>
              </a:spcBef>
              <a:spcAft>
                <a:spcPts val="600"/>
              </a:spcAft>
              <a:defRPr/>
            </a:pPr>
            <a:r>
              <a:rPr sz="2400" dirty="0"/>
              <a:t>Have as their primary duty either:</a:t>
            </a:r>
          </a:p>
          <a:p>
            <a:pPr lvl="1" eaLnBrk="1" hangingPunct="1">
              <a:spcBef>
                <a:spcPts val="0"/>
              </a:spcBef>
              <a:spcAft>
                <a:spcPts val="600"/>
              </a:spcAft>
              <a:defRPr/>
            </a:pPr>
            <a:r>
              <a:rPr sz="2400" dirty="0"/>
              <a:t>Making sales within the meaning of FLSA Section 3(k)</a:t>
            </a:r>
          </a:p>
          <a:p>
            <a:pPr lvl="1" eaLnBrk="1" hangingPunct="1">
              <a:spcBef>
                <a:spcPts val="0"/>
              </a:spcBef>
              <a:spcAft>
                <a:spcPts val="600"/>
              </a:spcAft>
              <a:defRPr/>
            </a:pPr>
            <a:r>
              <a:rPr sz="2400" dirty="0"/>
              <a:t>Obtaining purchase orders or contracts from customers paying for services or for the use of facilities</a:t>
            </a:r>
          </a:p>
          <a:p>
            <a:pPr eaLnBrk="1" hangingPunct="1">
              <a:spcBef>
                <a:spcPts val="0"/>
              </a:spcBef>
              <a:spcAft>
                <a:spcPts val="600"/>
              </a:spcAft>
              <a:defRPr/>
            </a:pPr>
            <a:r>
              <a:rPr sz="2400" dirty="0"/>
              <a:t>Be customarily and regularly engaged away from the employer</a:t>
            </a:r>
            <a:r>
              <a:rPr lang="en-GB" sz="2400" dirty="0"/>
              <a:t>'</a:t>
            </a:r>
            <a:r>
              <a:rPr sz="2400" dirty="0"/>
              <a:t>s place of business</a:t>
            </a:r>
          </a:p>
        </p:txBody>
      </p:sp>
      <p:sp>
        <p:nvSpPr>
          <p:cNvPr id="2" name="Slide Number Placeholder 1"/>
          <p:cNvSpPr>
            <a:spLocks noGrp="1"/>
          </p:cNvSpPr>
          <p:nvPr>
            <p:ph type="sldNum" sz="quarter" idx="12"/>
          </p:nvPr>
        </p:nvSpPr>
        <p:spPr/>
        <p:txBody>
          <a:bodyPr/>
          <a:lstStyle/>
          <a:p>
            <a:pPr>
              <a:defRPr/>
            </a:pPr>
            <a:fld id="{51277B72-92A5-4EFE-B7B1-691EC02D92B0}" type="slidenum">
              <a:rPr lang="en-US" smtClean="0"/>
              <a:pPr>
                <a:defRPr/>
              </a:pPr>
              <a:t>17</a:t>
            </a:fld>
            <a:endParaRPr lang="en-US" dirty="0"/>
          </a:p>
        </p:txBody>
      </p:sp>
    </p:spTree>
    <p:extLst>
      <p:ext uri="{BB962C8B-B14F-4D97-AF65-F5344CB8AC3E}">
        <p14:creationId xmlns:p14="http://schemas.microsoft.com/office/powerpoint/2010/main" val="26399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noChangeArrowheads="1"/>
          </p:cNvSpPr>
          <p:nvPr>
            <p:ph type="title"/>
          </p:nvPr>
        </p:nvSpPr>
        <p:spPr>
          <a:ln>
            <a:noFill/>
          </a:ln>
        </p:spPr>
        <p:txBody>
          <a:bodyPr/>
          <a:lstStyle/>
          <a:p>
            <a:pPr eaLnBrk="1" hangingPunct="1"/>
            <a:r>
              <a:rPr lang="en-US" altLang="en-US" sz="4000" b="1" dirty="0"/>
              <a:t>Compensable Time</a:t>
            </a:r>
          </a:p>
        </p:txBody>
      </p:sp>
      <p:sp>
        <p:nvSpPr>
          <p:cNvPr id="3" name="Content Placeholder 2">
            <a:extLst>
              <a:ext uri="{FF2B5EF4-FFF2-40B4-BE49-F238E27FC236}">
                <a16:creationId xmlns:a16="http://schemas.microsoft.com/office/drawing/2014/main" id="{980787FD-ADB4-493A-8ED4-6CA44D37C862}"/>
              </a:ext>
            </a:extLst>
          </p:cNvPr>
          <p:cNvSpPr>
            <a:spLocks noGrp="1"/>
          </p:cNvSpPr>
          <p:nvPr>
            <p:ph idx="1"/>
          </p:nvPr>
        </p:nvSpPr>
        <p:spPr>
          <a:xfrm>
            <a:off x="381000" y="1793289"/>
            <a:ext cx="8610600" cy="4074112"/>
          </a:xfrm>
          <a:ln>
            <a:noFill/>
          </a:ln>
        </p:spPr>
        <p:txBody>
          <a:bodyPr>
            <a:normAutofit/>
          </a:bodyPr>
          <a:lstStyle/>
          <a:p>
            <a:pPr marL="0" indent="0" eaLnBrk="1" hangingPunct="1">
              <a:lnSpc>
                <a:spcPct val="110000"/>
              </a:lnSpc>
              <a:spcBef>
                <a:spcPts val="0"/>
              </a:spcBef>
              <a:spcAft>
                <a:spcPts val="600"/>
              </a:spcAft>
              <a:buFontTx/>
              <a:buNone/>
              <a:defRPr/>
            </a:pPr>
            <a:r>
              <a:rPr sz="2000" dirty="0"/>
              <a:t>Under the DOL</a:t>
            </a:r>
            <a:r>
              <a:rPr lang="en-GB" sz="2000" dirty="0"/>
              <a:t>'</a:t>
            </a:r>
            <a:r>
              <a:rPr sz="2000" dirty="0"/>
              <a:t>s </a:t>
            </a:r>
            <a:r>
              <a:rPr lang="en-GB" sz="2000" dirty="0"/>
              <a:t>"</a:t>
            </a:r>
            <a:r>
              <a:rPr sz="2000" b="1" dirty="0"/>
              <a:t>continuous workday</a:t>
            </a:r>
            <a:r>
              <a:rPr lang="en-GB" sz="2000" dirty="0"/>
              <a:t>"</a:t>
            </a:r>
            <a:r>
              <a:rPr sz="2000" dirty="0"/>
              <a:t> principle, all activities that occur between the beginning and end of a workday constitute compensable working time</a:t>
            </a:r>
          </a:p>
          <a:p>
            <a:pPr marL="0" indent="0" eaLnBrk="1" hangingPunct="1">
              <a:lnSpc>
                <a:spcPct val="110000"/>
              </a:lnSpc>
              <a:spcBef>
                <a:spcPts val="0"/>
              </a:spcBef>
              <a:spcAft>
                <a:spcPts val="600"/>
              </a:spcAft>
              <a:buFontTx/>
              <a:buNone/>
              <a:defRPr/>
            </a:pPr>
            <a:r>
              <a:rPr sz="2000" dirty="0"/>
              <a:t>When a workday begins and ends can be more complicated than simply clocking in and out</a:t>
            </a:r>
          </a:p>
          <a:p>
            <a:pPr marL="0" indent="0" eaLnBrk="1" hangingPunct="1">
              <a:lnSpc>
                <a:spcPct val="110000"/>
              </a:lnSpc>
              <a:spcBef>
                <a:spcPts val="0"/>
              </a:spcBef>
              <a:spcAft>
                <a:spcPts val="600"/>
              </a:spcAft>
              <a:buFontTx/>
              <a:buNone/>
              <a:defRPr/>
            </a:pPr>
            <a:r>
              <a:rPr sz="2000" dirty="0"/>
              <a:t>Employers must also consider: </a:t>
            </a:r>
          </a:p>
          <a:p>
            <a:pPr eaLnBrk="1" hangingPunct="1">
              <a:lnSpc>
                <a:spcPct val="110000"/>
              </a:lnSpc>
              <a:spcBef>
                <a:spcPts val="0"/>
              </a:spcBef>
              <a:spcAft>
                <a:spcPts val="600"/>
              </a:spcAft>
              <a:defRPr/>
            </a:pPr>
            <a:r>
              <a:rPr sz="1800" dirty="0"/>
              <a:t>An employee</a:t>
            </a:r>
            <a:r>
              <a:rPr lang="en-GB" sz="1800" dirty="0"/>
              <a:t>'</a:t>
            </a:r>
            <a:r>
              <a:rPr sz="1800" dirty="0"/>
              <a:t>s principal activities and the activities that are </a:t>
            </a:r>
            <a:r>
              <a:rPr sz="1800" b="1" dirty="0"/>
              <a:t>integral and indispensable</a:t>
            </a:r>
            <a:r>
              <a:rPr sz="1800" dirty="0"/>
              <a:t> to those principal activities</a:t>
            </a:r>
          </a:p>
          <a:p>
            <a:pPr eaLnBrk="1" hangingPunct="1">
              <a:lnSpc>
                <a:spcPct val="110000"/>
              </a:lnSpc>
              <a:spcBef>
                <a:spcPts val="0"/>
              </a:spcBef>
              <a:spcAft>
                <a:spcPts val="600"/>
              </a:spcAft>
              <a:defRPr/>
            </a:pPr>
            <a:r>
              <a:rPr sz="1800" b="1" dirty="0"/>
              <a:t>Preliminary and post</a:t>
            </a:r>
            <a:r>
              <a:rPr lang="en-US" sz="1800" b="1" dirty="0"/>
              <a:t>-</a:t>
            </a:r>
            <a:r>
              <a:rPr sz="1800" b="1" dirty="0"/>
              <a:t>liminary activities</a:t>
            </a:r>
            <a:endParaRPr sz="1800" dirty="0"/>
          </a:p>
          <a:p>
            <a:pPr eaLnBrk="1" hangingPunct="1">
              <a:lnSpc>
                <a:spcPct val="110000"/>
              </a:lnSpc>
              <a:spcBef>
                <a:spcPts val="0"/>
              </a:spcBef>
              <a:spcAft>
                <a:spcPts val="600"/>
              </a:spcAft>
              <a:defRPr/>
            </a:pPr>
            <a:r>
              <a:rPr sz="1800" b="1" i="1" dirty="0"/>
              <a:t>De minimis </a:t>
            </a:r>
            <a:r>
              <a:rPr sz="1800" dirty="0"/>
              <a:t>time</a:t>
            </a:r>
            <a:endParaRPr sz="1200" dirty="0"/>
          </a:p>
        </p:txBody>
      </p:sp>
      <p:sp>
        <p:nvSpPr>
          <p:cNvPr id="2" name="Slide Number Placeholder 1"/>
          <p:cNvSpPr>
            <a:spLocks noGrp="1"/>
          </p:cNvSpPr>
          <p:nvPr>
            <p:ph type="sldNum" sz="quarter" idx="12"/>
          </p:nvPr>
        </p:nvSpPr>
        <p:spPr/>
        <p:txBody>
          <a:bodyPr/>
          <a:lstStyle/>
          <a:p>
            <a:pPr>
              <a:defRPr/>
            </a:pPr>
            <a:fld id="{51277B72-92A5-4EFE-B7B1-691EC02D92B0}" type="slidenum">
              <a:rPr lang="en-US" smtClean="0"/>
              <a:pPr>
                <a:defRPr/>
              </a:pPr>
              <a:t>18</a:t>
            </a:fld>
            <a:endParaRPr lang="en-US" dirty="0"/>
          </a:p>
        </p:txBody>
      </p:sp>
    </p:spTree>
    <p:extLst>
      <p:ext uri="{BB962C8B-B14F-4D97-AF65-F5344CB8AC3E}">
        <p14:creationId xmlns:p14="http://schemas.microsoft.com/office/powerpoint/2010/main" val="555716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noChangeArrowheads="1"/>
          </p:cNvSpPr>
          <p:nvPr>
            <p:ph type="title"/>
          </p:nvPr>
        </p:nvSpPr>
        <p:spPr>
          <a:ln>
            <a:noFill/>
          </a:ln>
        </p:spPr>
        <p:txBody>
          <a:bodyPr/>
          <a:lstStyle/>
          <a:p>
            <a:pPr eaLnBrk="1" hangingPunct="1"/>
            <a:r>
              <a:rPr lang="en-US" altLang="en-US" sz="4000" b="1" dirty="0"/>
              <a:t>Calculating Overtime</a:t>
            </a:r>
          </a:p>
        </p:txBody>
      </p:sp>
      <p:sp>
        <p:nvSpPr>
          <p:cNvPr id="76803" name="Content Placeholder 2"/>
          <p:cNvSpPr>
            <a:spLocks noGrp="1" noChangeArrowheads="1"/>
          </p:cNvSpPr>
          <p:nvPr>
            <p:ph idx="1"/>
          </p:nvPr>
        </p:nvSpPr>
        <p:spPr>
          <a:xfrm>
            <a:off x="228600" y="1600199"/>
            <a:ext cx="8686800" cy="4191001"/>
          </a:xfrm>
          <a:ln>
            <a:noFill/>
          </a:ln>
        </p:spPr>
        <p:txBody>
          <a:bodyPr/>
          <a:lstStyle/>
          <a:p>
            <a:pPr eaLnBrk="1" hangingPunct="1">
              <a:spcBef>
                <a:spcPts val="0"/>
              </a:spcBef>
              <a:spcAft>
                <a:spcPts val="1200"/>
              </a:spcAft>
            </a:pPr>
            <a:r>
              <a:rPr altLang="en-US" sz="2400" dirty="0"/>
              <a:t>Generally, overtime pay = 1.5 x regular rate of pay</a:t>
            </a:r>
          </a:p>
          <a:p>
            <a:pPr eaLnBrk="1" hangingPunct="1">
              <a:spcBef>
                <a:spcPts val="0"/>
              </a:spcBef>
              <a:spcAft>
                <a:spcPts val="1200"/>
              </a:spcAft>
            </a:pPr>
            <a:r>
              <a:rPr lang="en-US" altLang="en-US" sz="2400" b="1" u="sng" dirty="0"/>
              <a:t>KEY</a:t>
            </a:r>
            <a:r>
              <a:rPr lang="en-US" altLang="en-US" sz="2400" dirty="0"/>
              <a:t>: </a:t>
            </a:r>
            <a:r>
              <a:rPr altLang="en-US" sz="2400" dirty="0"/>
              <a:t>Regular rate of pay includes all remuneration paid to, or on behalf of, the employee for work performed during the week, including:</a:t>
            </a:r>
          </a:p>
          <a:p>
            <a:pPr lvl="1" eaLnBrk="1" hangingPunct="1">
              <a:spcBef>
                <a:spcPts val="0"/>
              </a:spcBef>
              <a:spcAft>
                <a:spcPts val="600"/>
              </a:spcAft>
            </a:pPr>
            <a:r>
              <a:rPr altLang="en-US" sz="2400" dirty="0"/>
              <a:t>Wages</a:t>
            </a:r>
          </a:p>
          <a:p>
            <a:pPr lvl="1" eaLnBrk="1" hangingPunct="1">
              <a:spcBef>
                <a:spcPts val="0"/>
              </a:spcBef>
              <a:spcAft>
                <a:spcPts val="600"/>
              </a:spcAft>
            </a:pPr>
            <a:r>
              <a:rPr altLang="en-US" sz="2400" dirty="0"/>
              <a:t>Commissions</a:t>
            </a:r>
          </a:p>
          <a:p>
            <a:pPr lvl="1" eaLnBrk="1" hangingPunct="1">
              <a:spcBef>
                <a:spcPts val="0"/>
              </a:spcBef>
              <a:spcAft>
                <a:spcPts val="600"/>
              </a:spcAft>
            </a:pPr>
            <a:r>
              <a:rPr altLang="en-US" sz="2400" dirty="0"/>
              <a:t>Non-discretionary bonuses</a:t>
            </a:r>
          </a:p>
          <a:p>
            <a:pPr lvl="1" eaLnBrk="1" hangingPunct="1">
              <a:spcBef>
                <a:spcPts val="0"/>
              </a:spcBef>
              <a:spcAft>
                <a:spcPts val="600"/>
              </a:spcAft>
            </a:pPr>
            <a:r>
              <a:rPr altLang="en-US" sz="2400" dirty="0"/>
              <a:t>Shift differentials, such as for night-shift work</a:t>
            </a:r>
          </a:p>
          <a:p>
            <a:pPr lvl="1" eaLnBrk="1" hangingPunct="1">
              <a:spcBef>
                <a:spcPts val="600"/>
              </a:spcBef>
              <a:spcAft>
                <a:spcPts val="800"/>
              </a:spcAft>
            </a:pPr>
            <a:endParaRPr altLang="en-US" sz="1600" dirty="0">
              <a:latin typeface="Arial" panose="020B0604020202020204" pitchFamily="34" charset="0"/>
            </a:endParaRPr>
          </a:p>
        </p:txBody>
      </p:sp>
      <p:sp>
        <p:nvSpPr>
          <p:cNvPr id="2" name="Slide Number Placeholder 1"/>
          <p:cNvSpPr>
            <a:spLocks noGrp="1"/>
          </p:cNvSpPr>
          <p:nvPr>
            <p:ph type="sldNum" sz="quarter" idx="12"/>
          </p:nvPr>
        </p:nvSpPr>
        <p:spPr/>
        <p:txBody>
          <a:bodyPr/>
          <a:lstStyle/>
          <a:p>
            <a:pPr>
              <a:defRPr/>
            </a:pPr>
            <a:fld id="{51277B72-92A5-4EFE-B7B1-691EC02D92B0}" type="slidenum">
              <a:rPr lang="en-US" smtClean="0"/>
              <a:pPr>
                <a:defRPr/>
              </a:pPr>
              <a:t>19</a:t>
            </a:fld>
            <a:endParaRPr lang="en-US" dirty="0"/>
          </a:p>
        </p:txBody>
      </p:sp>
    </p:spTree>
    <p:extLst>
      <p:ext uri="{BB962C8B-B14F-4D97-AF65-F5344CB8AC3E}">
        <p14:creationId xmlns:p14="http://schemas.microsoft.com/office/powerpoint/2010/main" val="1923600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99502"/>
            <a:ext cx="8686800" cy="630621"/>
          </a:xfrm>
        </p:spPr>
        <p:txBody>
          <a:bodyPr/>
          <a:lstStyle/>
          <a:p>
            <a:r>
              <a:rPr lang="en-US" sz="3600" b="1" dirty="0"/>
              <a:t>Topics for Discussion</a:t>
            </a:r>
          </a:p>
        </p:txBody>
      </p:sp>
      <p:sp>
        <p:nvSpPr>
          <p:cNvPr id="3" name="Content Placeholder 2"/>
          <p:cNvSpPr>
            <a:spLocks noGrp="1"/>
          </p:cNvSpPr>
          <p:nvPr>
            <p:ph idx="1"/>
          </p:nvPr>
        </p:nvSpPr>
        <p:spPr>
          <a:xfrm>
            <a:off x="228600" y="1542472"/>
            <a:ext cx="8686799" cy="4440254"/>
          </a:xfrm>
        </p:spPr>
        <p:txBody>
          <a:bodyPr>
            <a:normAutofit fontScale="85000" lnSpcReduction="10000"/>
          </a:bodyPr>
          <a:lstStyle/>
          <a:p>
            <a:pPr marL="571500" indent="-457200"/>
            <a:r>
              <a:rPr lang="en-US" sz="2800" dirty="0"/>
              <a:t>Wage and Hour – the targets for compliance challenges</a:t>
            </a:r>
          </a:p>
          <a:p>
            <a:pPr marL="571500" indent="-457200"/>
            <a:r>
              <a:rPr lang="en-US" sz="2800" dirty="0"/>
              <a:t>The Biden NLRB – what should our expectations be</a:t>
            </a:r>
          </a:p>
          <a:p>
            <a:pPr marL="571500" indent="-457200"/>
            <a:r>
              <a:rPr lang="en-US" sz="2800" dirty="0"/>
              <a:t>Fiduciary Responsibility and 401(k) Plan liability</a:t>
            </a:r>
          </a:p>
          <a:p>
            <a:pPr marL="571500" indent="-457200"/>
            <a:r>
              <a:rPr lang="en-US" sz="2800" dirty="0"/>
              <a:t>ADA Compliance – where the challenges and liability rests</a:t>
            </a:r>
          </a:p>
          <a:p>
            <a:pPr marL="571500" indent="-457200"/>
            <a:r>
              <a:rPr lang="en-US" sz="2800" dirty="0"/>
              <a:t>FMLA Compliance – update on compliance issues and concerns</a:t>
            </a:r>
          </a:p>
          <a:p>
            <a:pPr marL="571500" indent="-457200"/>
            <a:r>
              <a:rPr lang="en-US" sz="2800" dirty="0"/>
              <a:t>The American Rescue Plan Act of 2021</a:t>
            </a:r>
          </a:p>
          <a:p>
            <a:pPr marL="571500" indent="-457200"/>
            <a:r>
              <a:rPr lang="en-US" sz="2800" dirty="0"/>
              <a:t>Pandemic – implications in the employment world</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EC368-1D7A-4F81-ABF6-AE0E36BAF64C}" type="slidenum">
              <a:rPr kumimoji="0" lang="en-US" sz="1200" b="0" i="0" u="none" strike="noStrike" kern="1200" cap="none" spc="0" normalizeH="0" baseline="0" noProof="0" smtClean="0">
                <a:ln>
                  <a:noFill/>
                </a:ln>
                <a:solidFill>
                  <a:srgbClr val="B2B2B2">
                    <a:lumMod val="20000"/>
                    <a:lumOff val="80000"/>
                  </a:srgb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srgbClr val="B2B2B2">
                  <a:lumMod val="20000"/>
                  <a:lumOff val="80000"/>
                </a:srgbClr>
              </a:solidFill>
              <a:effectLst/>
              <a:uLnTx/>
              <a:uFillTx/>
              <a:latin typeface="Trebuchet MS"/>
              <a:ea typeface="+mn-ea"/>
              <a:cs typeface="+mn-cs"/>
            </a:endParaRPr>
          </a:p>
        </p:txBody>
      </p:sp>
    </p:spTree>
    <p:extLst>
      <p:ext uri="{BB962C8B-B14F-4D97-AF65-F5344CB8AC3E}">
        <p14:creationId xmlns:p14="http://schemas.microsoft.com/office/powerpoint/2010/main" val="3694273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noChangeArrowheads="1"/>
          </p:cNvSpPr>
          <p:nvPr>
            <p:ph type="title"/>
          </p:nvPr>
        </p:nvSpPr>
        <p:spPr>
          <a:ln>
            <a:noFill/>
          </a:ln>
        </p:spPr>
        <p:txBody>
          <a:bodyPr/>
          <a:lstStyle/>
          <a:p>
            <a:pPr eaLnBrk="1" hangingPunct="1"/>
            <a:r>
              <a:rPr lang="en-US" altLang="en-US" sz="4000" b="1" dirty="0"/>
              <a:t>Calculating Overtime </a:t>
            </a:r>
            <a:r>
              <a:rPr lang="en-US" altLang="en-US" sz="3200" b="1" dirty="0"/>
              <a:t>(cont.)</a:t>
            </a:r>
            <a:endParaRPr lang="en-US" altLang="en-US" sz="4000" b="1" dirty="0"/>
          </a:p>
        </p:txBody>
      </p:sp>
      <p:sp>
        <p:nvSpPr>
          <p:cNvPr id="78851" name="Content Placeholder 2"/>
          <p:cNvSpPr>
            <a:spLocks noGrp="1" noChangeArrowheads="1"/>
          </p:cNvSpPr>
          <p:nvPr>
            <p:ph idx="1"/>
          </p:nvPr>
        </p:nvSpPr>
        <p:spPr>
          <a:xfrm>
            <a:off x="228600" y="1600199"/>
            <a:ext cx="8686800" cy="4117020"/>
          </a:xfrm>
          <a:ln>
            <a:noFill/>
          </a:ln>
        </p:spPr>
        <p:txBody>
          <a:bodyPr/>
          <a:lstStyle/>
          <a:p>
            <a:pPr marL="0" indent="0" eaLnBrk="1" hangingPunct="1">
              <a:spcBef>
                <a:spcPts val="0"/>
              </a:spcBef>
              <a:spcAft>
                <a:spcPts val="600"/>
              </a:spcAft>
              <a:buFontTx/>
              <a:buNone/>
            </a:pPr>
            <a:r>
              <a:rPr altLang="en-US" sz="2400" dirty="0"/>
              <a:t>An employee</a:t>
            </a:r>
            <a:r>
              <a:rPr lang="en-GB" altLang="en-US" sz="2400" dirty="0"/>
              <a:t>'</a:t>
            </a:r>
            <a:r>
              <a:rPr altLang="en-US" sz="2400" dirty="0"/>
              <a:t>s regular rate of pay </a:t>
            </a:r>
            <a:r>
              <a:rPr altLang="en-US" sz="2400" b="1" dirty="0"/>
              <a:t>excludes</a:t>
            </a:r>
            <a:r>
              <a:rPr altLang="en-US" sz="2400" dirty="0"/>
              <a:t>:</a:t>
            </a:r>
          </a:p>
          <a:p>
            <a:pPr marL="341313" indent="-341313" eaLnBrk="1" hangingPunct="1">
              <a:spcBef>
                <a:spcPts val="0"/>
              </a:spcBef>
              <a:spcAft>
                <a:spcPts val="600"/>
              </a:spcAft>
              <a:tabLst>
                <a:tab pos="341313" algn="l"/>
              </a:tabLst>
            </a:pPr>
            <a:r>
              <a:rPr altLang="en-US" sz="2000" dirty="0"/>
              <a:t>Gifts</a:t>
            </a:r>
          </a:p>
          <a:p>
            <a:pPr marL="341313" indent="-341313" eaLnBrk="1" hangingPunct="1">
              <a:spcBef>
                <a:spcPts val="0"/>
              </a:spcBef>
              <a:spcAft>
                <a:spcPts val="600"/>
              </a:spcAft>
              <a:tabLst>
                <a:tab pos="341313" algn="l"/>
              </a:tabLst>
            </a:pPr>
            <a:r>
              <a:rPr altLang="en-US" sz="2000" dirty="0"/>
              <a:t>Pay for occasional periods of no work, such as paid vacation and sick leave</a:t>
            </a:r>
          </a:p>
          <a:p>
            <a:pPr marL="341313" indent="-341313" eaLnBrk="1" hangingPunct="1">
              <a:spcBef>
                <a:spcPts val="0"/>
              </a:spcBef>
              <a:spcAft>
                <a:spcPts val="600"/>
              </a:spcAft>
              <a:tabLst>
                <a:tab pos="341313" algn="l"/>
              </a:tabLst>
            </a:pPr>
            <a:r>
              <a:rPr altLang="en-US" sz="2000" dirty="0"/>
              <a:t>Reimbursements for work-related expenses</a:t>
            </a:r>
          </a:p>
          <a:p>
            <a:pPr marL="341313" indent="-341313" eaLnBrk="1" hangingPunct="1">
              <a:spcBef>
                <a:spcPts val="0"/>
              </a:spcBef>
              <a:spcAft>
                <a:spcPts val="600"/>
              </a:spcAft>
              <a:tabLst>
                <a:tab pos="341313" algn="l"/>
              </a:tabLst>
            </a:pPr>
            <a:r>
              <a:rPr altLang="en-US" sz="2000" dirty="0"/>
              <a:t>Discretionary bonuses</a:t>
            </a:r>
          </a:p>
          <a:p>
            <a:pPr marL="341313" indent="-341313" eaLnBrk="1" hangingPunct="1">
              <a:spcBef>
                <a:spcPts val="0"/>
              </a:spcBef>
              <a:spcAft>
                <a:spcPts val="600"/>
              </a:spcAft>
              <a:tabLst>
                <a:tab pos="341313" algn="l"/>
              </a:tabLst>
            </a:pPr>
            <a:r>
              <a:rPr altLang="en-US" sz="2000" dirty="0"/>
              <a:t>Benefit plan contributions and payments to certain profit-sharing plans</a:t>
            </a:r>
          </a:p>
          <a:p>
            <a:pPr marL="341313" indent="-341313" eaLnBrk="1" hangingPunct="1">
              <a:spcBef>
                <a:spcPts val="0"/>
              </a:spcBef>
              <a:spcAft>
                <a:spcPts val="600"/>
              </a:spcAft>
              <a:tabLst>
                <a:tab pos="341313" algn="l"/>
              </a:tabLst>
            </a:pPr>
            <a:r>
              <a:rPr altLang="en-US" sz="2000" dirty="0"/>
              <a:t>Certain premium payments</a:t>
            </a:r>
          </a:p>
          <a:p>
            <a:pPr marL="341313" indent="-341313" eaLnBrk="1" hangingPunct="1">
              <a:spcBef>
                <a:spcPts val="0"/>
              </a:spcBef>
              <a:spcAft>
                <a:spcPts val="600"/>
              </a:spcAft>
              <a:tabLst>
                <a:tab pos="341313" algn="l"/>
              </a:tabLst>
            </a:pPr>
            <a:r>
              <a:rPr altLang="en-US" sz="2000" dirty="0"/>
              <a:t>Certain stock-related income</a:t>
            </a:r>
          </a:p>
          <a:p>
            <a:pPr marL="341313" indent="-341313" eaLnBrk="1" hangingPunct="1">
              <a:spcBef>
                <a:spcPts val="0"/>
              </a:spcBef>
              <a:spcAft>
                <a:spcPts val="600"/>
              </a:spcAft>
              <a:tabLst>
                <a:tab pos="341313" algn="l"/>
              </a:tabLst>
            </a:pPr>
            <a:r>
              <a:rPr altLang="en-US" sz="2000" dirty="0"/>
              <a:t>Talent fees</a:t>
            </a:r>
          </a:p>
        </p:txBody>
      </p:sp>
      <p:sp>
        <p:nvSpPr>
          <p:cNvPr id="2" name="Slide Number Placeholder 1"/>
          <p:cNvSpPr>
            <a:spLocks noGrp="1"/>
          </p:cNvSpPr>
          <p:nvPr>
            <p:ph type="sldNum" sz="quarter" idx="12"/>
          </p:nvPr>
        </p:nvSpPr>
        <p:spPr/>
        <p:txBody>
          <a:bodyPr/>
          <a:lstStyle/>
          <a:p>
            <a:pPr>
              <a:defRPr/>
            </a:pPr>
            <a:fld id="{51277B72-92A5-4EFE-B7B1-691EC02D92B0}" type="slidenum">
              <a:rPr lang="en-US" smtClean="0"/>
              <a:pPr>
                <a:defRPr/>
              </a:pPr>
              <a:t>20</a:t>
            </a:fld>
            <a:endParaRPr lang="en-US" dirty="0"/>
          </a:p>
        </p:txBody>
      </p:sp>
    </p:spTree>
    <p:extLst>
      <p:ext uri="{BB962C8B-B14F-4D97-AF65-F5344CB8AC3E}">
        <p14:creationId xmlns:p14="http://schemas.microsoft.com/office/powerpoint/2010/main" val="1070314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noChangeArrowheads="1"/>
          </p:cNvSpPr>
          <p:nvPr>
            <p:ph type="title"/>
          </p:nvPr>
        </p:nvSpPr>
        <p:spPr>
          <a:xfrm>
            <a:off x="228600" y="702874"/>
            <a:ext cx="8686800" cy="762000"/>
          </a:xfrm>
          <a:ln>
            <a:noFill/>
          </a:ln>
        </p:spPr>
        <p:txBody>
          <a:bodyPr/>
          <a:lstStyle/>
          <a:p>
            <a:pPr eaLnBrk="1" hangingPunct="1"/>
            <a:r>
              <a:rPr lang="en-US" altLang="en-US" sz="4000" b="1" dirty="0"/>
              <a:t>Calculating Overtime </a:t>
            </a:r>
            <a:r>
              <a:rPr lang="en-US" altLang="en-US" sz="3200" b="1" dirty="0"/>
              <a:t>(cont.)</a:t>
            </a:r>
          </a:p>
        </p:txBody>
      </p:sp>
      <p:sp>
        <p:nvSpPr>
          <p:cNvPr id="80899" name="Content Placeholder 2"/>
          <p:cNvSpPr>
            <a:spLocks noGrp="1" noChangeArrowheads="1"/>
          </p:cNvSpPr>
          <p:nvPr>
            <p:ph idx="1"/>
          </p:nvPr>
        </p:nvSpPr>
        <p:spPr>
          <a:xfrm>
            <a:off x="379520" y="1571407"/>
            <a:ext cx="8384959" cy="4250126"/>
          </a:xfrm>
          <a:ln>
            <a:noFill/>
          </a:ln>
        </p:spPr>
        <p:txBody>
          <a:bodyPr/>
          <a:lstStyle/>
          <a:p>
            <a:pPr eaLnBrk="1" hangingPunct="1">
              <a:spcBef>
                <a:spcPts val="0"/>
              </a:spcBef>
              <a:spcAft>
                <a:spcPts val="600"/>
              </a:spcAft>
            </a:pPr>
            <a:r>
              <a:rPr altLang="en-US" sz="2400" dirty="0"/>
              <a:t>Overtime pay is calculated on a workweek basis and averaging hours over two or more weeks is not permitted</a:t>
            </a:r>
          </a:p>
          <a:p>
            <a:pPr eaLnBrk="1" hangingPunct="1">
              <a:spcBef>
                <a:spcPts val="0"/>
              </a:spcBef>
              <a:spcAft>
                <a:spcPts val="600"/>
              </a:spcAft>
            </a:pPr>
            <a:r>
              <a:rPr altLang="en-US" sz="2400" dirty="0"/>
              <a:t>An employee may be paid on a piece-rate, salary, commission, or some other basis, but all earnings (except the statutory exclusions) must be totaled and converted to an hourly rate (the regular rate)</a:t>
            </a:r>
          </a:p>
          <a:p>
            <a:pPr eaLnBrk="1" hangingPunct="1">
              <a:spcBef>
                <a:spcPts val="0"/>
              </a:spcBef>
              <a:spcAft>
                <a:spcPts val="600"/>
              </a:spcAft>
            </a:pPr>
            <a:r>
              <a:rPr altLang="en-US" sz="2400" b="1" dirty="0"/>
              <a:t>The regular rate is typically calculated by dividing the total pay in a given workweek by the total number of hours actually worked that week</a:t>
            </a:r>
          </a:p>
        </p:txBody>
      </p:sp>
      <p:sp>
        <p:nvSpPr>
          <p:cNvPr id="2" name="Slide Number Placeholder 1"/>
          <p:cNvSpPr>
            <a:spLocks noGrp="1"/>
          </p:cNvSpPr>
          <p:nvPr>
            <p:ph type="sldNum" sz="quarter" idx="12"/>
          </p:nvPr>
        </p:nvSpPr>
        <p:spPr/>
        <p:txBody>
          <a:bodyPr/>
          <a:lstStyle/>
          <a:p>
            <a:pPr>
              <a:defRPr/>
            </a:pPr>
            <a:fld id="{51277B72-92A5-4EFE-B7B1-691EC02D92B0}" type="slidenum">
              <a:rPr lang="en-US" smtClean="0"/>
              <a:pPr>
                <a:defRPr/>
              </a:pPr>
              <a:t>21</a:t>
            </a:fld>
            <a:endParaRPr lang="en-US" dirty="0"/>
          </a:p>
        </p:txBody>
      </p:sp>
    </p:spTree>
    <p:extLst>
      <p:ext uri="{BB962C8B-B14F-4D97-AF65-F5344CB8AC3E}">
        <p14:creationId xmlns:p14="http://schemas.microsoft.com/office/powerpoint/2010/main" val="2297211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noChangeArrowheads="1"/>
          </p:cNvSpPr>
          <p:nvPr>
            <p:ph type="title"/>
          </p:nvPr>
        </p:nvSpPr>
        <p:spPr>
          <a:xfrm>
            <a:off x="152400" y="838200"/>
            <a:ext cx="8686800" cy="1066800"/>
          </a:xfrm>
          <a:ln>
            <a:noFill/>
          </a:ln>
        </p:spPr>
        <p:txBody>
          <a:bodyPr>
            <a:noAutofit/>
          </a:bodyPr>
          <a:lstStyle/>
          <a:p>
            <a:pPr eaLnBrk="1" hangingPunct="1"/>
            <a:r>
              <a:rPr lang="en-US" altLang="en-US" sz="3200" dirty="0"/>
              <a:t>Supervisors' Responsibilities Under the FLSA</a:t>
            </a:r>
          </a:p>
        </p:txBody>
      </p:sp>
      <p:sp>
        <p:nvSpPr>
          <p:cNvPr id="3" name="Content Placeholder 2">
            <a:extLst>
              <a:ext uri="{FF2B5EF4-FFF2-40B4-BE49-F238E27FC236}">
                <a16:creationId xmlns:a16="http://schemas.microsoft.com/office/drawing/2014/main" id="{D5B881FA-ABE0-47F7-9E91-D0653B43D137}"/>
              </a:ext>
            </a:extLst>
          </p:cNvPr>
          <p:cNvSpPr>
            <a:spLocks noGrp="1"/>
          </p:cNvSpPr>
          <p:nvPr>
            <p:ph idx="1"/>
          </p:nvPr>
        </p:nvSpPr>
        <p:spPr>
          <a:xfrm>
            <a:off x="416512" y="1842854"/>
            <a:ext cx="7915275" cy="4114801"/>
          </a:xfrm>
          <a:ln>
            <a:noFill/>
          </a:ln>
        </p:spPr>
        <p:txBody>
          <a:bodyPr>
            <a:normAutofit/>
          </a:bodyPr>
          <a:lstStyle/>
          <a:p>
            <a:pPr marL="0" indent="0" eaLnBrk="1" hangingPunct="1">
              <a:spcBef>
                <a:spcPts val="0"/>
              </a:spcBef>
              <a:spcAft>
                <a:spcPts val="600"/>
              </a:spcAft>
              <a:buFontTx/>
              <a:buNone/>
              <a:defRPr/>
            </a:pPr>
            <a:r>
              <a:rPr sz="2200" dirty="0"/>
              <a:t>To ensure compliance with the FLSA, supervisors must pay close attention to wage and hour issues, including:</a:t>
            </a:r>
          </a:p>
          <a:p>
            <a:pPr eaLnBrk="1" hangingPunct="1">
              <a:spcBef>
                <a:spcPts val="0"/>
              </a:spcBef>
              <a:spcAft>
                <a:spcPts val="600"/>
              </a:spcAft>
              <a:defRPr/>
            </a:pPr>
            <a:r>
              <a:rPr sz="2200" dirty="0"/>
              <a:t>Documents (missed punches, hours worked, posters)</a:t>
            </a:r>
          </a:p>
          <a:p>
            <a:pPr eaLnBrk="1" hangingPunct="1">
              <a:spcBef>
                <a:spcPts val="0"/>
              </a:spcBef>
              <a:spcAft>
                <a:spcPts val="600"/>
              </a:spcAft>
              <a:defRPr/>
            </a:pPr>
            <a:r>
              <a:rPr sz="2200" dirty="0"/>
              <a:t>No off-the-clock work (do not request it, do not allow it)</a:t>
            </a:r>
          </a:p>
          <a:p>
            <a:pPr eaLnBrk="1" hangingPunct="1">
              <a:spcBef>
                <a:spcPts val="0"/>
              </a:spcBef>
              <a:spcAft>
                <a:spcPts val="600"/>
              </a:spcAft>
              <a:defRPr/>
            </a:pPr>
            <a:r>
              <a:rPr sz="2200" dirty="0"/>
              <a:t>Overtime</a:t>
            </a:r>
          </a:p>
          <a:p>
            <a:pPr eaLnBrk="1" hangingPunct="1">
              <a:spcBef>
                <a:spcPts val="0"/>
              </a:spcBef>
              <a:spcAft>
                <a:spcPts val="600"/>
              </a:spcAft>
              <a:defRPr/>
            </a:pPr>
            <a:r>
              <a:rPr sz="2200" dirty="0"/>
              <a:t>Meal and rest periods (unpaid meal periods generally should be entirely free of work, some states require meal and rest periods of a certain length or at a certain time during a shift)</a:t>
            </a:r>
          </a:p>
          <a:p>
            <a:pPr eaLnBrk="1" hangingPunct="1">
              <a:spcBef>
                <a:spcPts val="0"/>
              </a:spcBef>
              <a:spcAft>
                <a:spcPts val="600"/>
              </a:spcAft>
              <a:defRPr/>
            </a:pPr>
            <a:r>
              <a:rPr sz="2200" dirty="0"/>
              <a:t>Importance of enforcing policies and training employees</a:t>
            </a:r>
          </a:p>
        </p:txBody>
      </p:sp>
      <p:sp>
        <p:nvSpPr>
          <p:cNvPr id="2" name="Slide Number Placeholder 1"/>
          <p:cNvSpPr>
            <a:spLocks noGrp="1"/>
          </p:cNvSpPr>
          <p:nvPr>
            <p:ph type="sldNum" sz="quarter" idx="12"/>
          </p:nvPr>
        </p:nvSpPr>
        <p:spPr/>
        <p:txBody>
          <a:bodyPr/>
          <a:lstStyle/>
          <a:p>
            <a:pPr>
              <a:defRPr/>
            </a:pPr>
            <a:fld id="{51277B72-92A5-4EFE-B7B1-691EC02D92B0}" type="slidenum">
              <a:rPr lang="en-US" smtClean="0"/>
              <a:pPr>
                <a:defRPr/>
              </a:pPr>
              <a:t>22</a:t>
            </a:fld>
            <a:endParaRPr lang="en-US" dirty="0"/>
          </a:p>
        </p:txBody>
      </p:sp>
    </p:spTree>
    <p:extLst>
      <p:ext uri="{BB962C8B-B14F-4D97-AF65-F5344CB8AC3E}">
        <p14:creationId xmlns:p14="http://schemas.microsoft.com/office/powerpoint/2010/main" val="2728811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5" y="782198"/>
            <a:ext cx="8858435" cy="970402"/>
          </a:xfrm>
          <a:ln>
            <a:noFill/>
          </a:ln>
        </p:spPr>
        <p:txBody>
          <a:bodyPr>
            <a:noAutofit/>
          </a:bodyPr>
          <a:lstStyle/>
          <a:p>
            <a:r>
              <a:rPr lang="en-US" sz="3200" b="1" dirty="0"/>
              <a:t>Employees “Suffered or Permitted” to Work</a:t>
            </a:r>
          </a:p>
        </p:txBody>
      </p:sp>
      <p:sp>
        <p:nvSpPr>
          <p:cNvPr id="3" name="Content Placeholder 2"/>
          <p:cNvSpPr>
            <a:spLocks noGrp="1"/>
          </p:cNvSpPr>
          <p:nvPr>
            <p:ph idx="1"/>
          </p:nvPr>
        </p:nvSpPr>
        <p:spPr>
          <a:xfrm>
            <a:off x="228600" y="1752601"/>
            <a:ext cx="8763000" cy="4114800"/>
          </a:xfrm>
          <a:ln>
            <a:noFill/>
          </a:ln>
        </p:spPr>
        <p:txBody>
          <a:bodyPr>
            <a:normAutofit fontScale="62500" lnSpcReduction="20000"/>
          </a:bodyPr>
          <a:lstStyle/>
          <a:p>
            <a:pPr marL="0" indent="0">
              <a:lnSpc>
                <a:spcPct val="120000"/>
              </a:lnSpc>
              <a:spcBef>
                <a:spcPts val="600"/>
              </a:spcBef>
              <a:spcAft>
                <a:spcPts val="600"/>
              </a:spcAft>
              <a:buNone/>
            </a:pPr>
            <a:r>
              <a:rPr lang="en-US" dirty="0"/>
              <a:t>Work not requested but suffered or permitted is work time</a:t>
            </a:r>
          </a:p>
          <a:p>
            <a:pPr lvl="1">
              <a:lnSpc>
                <a:spcPct val="120000"/>
              </a:lnSpc>
              <a:spcBef>
                <a:spcPts val="600"/>
              </a:spcBef>
              <a:spcAft>
                <a:spcPts val="600"/>
              </a:spcAft>
            </a:pPr>
            <a:r>
              <a:rPr lang="en-US" dirty="0"/>
              <a:t>Example: an employee may voluntarily continue to work at the end of the shift. They may be a pieceworker, they may desire to finish an assigned task or they may wish to correct errors, past work tickets, prepare time reports or other records. The reason is immaterial. The employer knows or has reason to believe that they are continuing to work and the time is working time</a:t>
            </a:r>
          </a:p>
          <a:p>
            <a:pPr marL="0" indent="0">
              <a:lnSpc>
                <a:spcPct val="120000"/>
              </a:lnSpc>
              <a:spcBef>
                <a:spcPts val="600"/>
              </a:spcBef>
              <a:spcAft>
                <a:spcPts val="600"/>
              </a:spcAft>
              <a:buNone/>
            </a:pPr>
            <a:r>
              <a:rPr lang="en-US" dirty="0"/>
              <a:t>If the employer knows or has reason to believe that the work is being performed, they must count the time as hours worked</a:t>
            </a:r>
          </a:p>
          <a:p>
            <a:pPr marL="0" indent="0">
              <a:lnSpc>
                <a:spcPct val="120000"/>
              </a:lnSpc>
              <a:spcBef>
                <a:spcPts val="600"/>
              </a:spcBef>
              <a:spcAft>
                <a:spcPts val="600"/>
              </a:spcAft>
              <a:buNone/>
            </a:pPr>
            <a:r>
              <a:rPr lang="en-US" dirty="0"/>
              <a:t>It is the duty of the management to exercise its control and see that the work is not performed if it does not want it to be performed</a:t>
            </a:r>
          </a:p>
        </p:txBody>
      </p:sp>
      <p:sp>
        <p:nvSpPr>
          <p:cNvPr id="4" name="Slide Number Placeholder 3"/>
          <p:cNvSpPr>
            <a:spLocks noGrp="1"/>
          </p:cNvSpPr>
          <p:nvPr>
            <p:ph type="sldNum" sz="quarter" idx="12"/>
          </p:nvPr>
        </p:nvSpPr>
        <p:spPr/>
        <p:txBody>
          <a:bodyPr/>
          <a:lstStyle/>
          <a:p>
            <a:pPr>
              <a:defRPr/>
            </a:pPr>
            <a:fld id="{51277B72-92A5-4EFE-B7B1-691EC02D92B0}" type="slidenum">
              <a:rPr lang="en-US" smtClean="0"/>
              <a:pPr>
                <a:defRPr/>
              </a:pPr>
              <a:t>23</a:t>
            </a:fld>
            <a:endParaRPr lang="en-US" dirty="0"/>
          </a:p>
        </p:txBody>
      </p:sp>
    </p:spTree>
    <p:extLst>
      <p:ext uri="{BB962C8B-B14F-4D97-AF65-F5344CB8AC3E}">
        <p14:creationId xmlns:p14="http://schemas.microsoft.com/office/powerpoint/2010/main" val="2361980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p>
            <a:r>
              <a:rPr lang="en-US" sz="4000" b="1" dirty="0"/>
              <a:t>Meal and Rest Periods</a:t>
            </a:r>
          </a:p>
        </p:txBody>
      </p:sp>
      <p:sp>
        <p:nvSpPr>
          <p:cNvPr id="3" name="Content Placeholder 2"/>
          <p:cNvSpPr>
            <a:spLocks noGrp="1"/>
          </p:cNvSpPr>
          <p:nvPr>
            <p:ph idx="1"/>
          </p:nvPr>
        </p:nvSpPr>
        <p:spPr>
          <a:ln>
            <a:noFill/>
          </a:ln>
        </p:spPr>
        <p:txBody>
          <a:bodyPr>
            <a:normAutofit fontScale="92500" lnSpcReduction="20000"/>
          </a:bodyPr>
          <a:lstStyle/>
          <a:p>
            <a:pPr marL="57150" indent="0">
              <a:buNone/>
            </a:pPr>
            <a:r>
              <a:rPr lang="en-US" sz="2400" dirty="0">
                <a:cs typeface="Arial" panose="020B0604020202020204" pitchFamily="34" charset="0"/>
              </a:rPr>
              <a:t>Bona fide meal periods of 30 minutes or more are not work time</a:t>
            </a:r>
          </a:p>
          <a:p>
            <a:pPr marL="914400" lvl="1" indent="-457200">
              <a:spcBef>
                <a:spcPts val="600"/>
              </a:spcBef>
              <a:spcAft>
                <a:spcPts val="600"/>
              </a:spcAft>
            </a:pPr>
            <a:r>
              <a:rPr lang="en-US" sz="2400" dirty="0">
                <a:cs typeface="Arial" panose="020B0604020202020204" pitchFamily="34" charset="0"/>
              </a:rPr>
              <a:t>Does not include coffee breaks or time for snacks</a:t>
            </a:r>
          </a:p>
          <a:p>
            <a:pPr marL="914400" lvl="1" indent="-457200">
              <a:spcBef>
                <a:spcPts val="600"/>
              </a:spcBef>
              <a:spcAft>
                <a:spcPts val="600"/>
              </a:spcAft>
            </a:pPr>
            <a:r>
              <a:rPr lang="en-US" sz="2400" dirty="0">
                <a:cs typeface="Arial" panose="020B0604020202020204" pitchFamily="34" charset="0"/>
              </a:rPr>
              <a:t>Employee must be completely relieved from duty</a:t>
            </a:r>
          </a:p>
          <a:p>
            <a:pPr marL="914400" lvl="1" indent="-457200">
              <a:spcBef>
                <a:spcPts val="600"/>
              </a:spcBef>
              <a:spcAft>
                <a:spcPts val="600"/>
              </a:spcAft>
            </a:pPr>
            <a:r>
              <a:rPr lang="en-US" sz="2400" dirty="0">
                <a:cs typeface="Arial" panose="020B0604020202020204" pitchFamily="34" charset="0"/>
              </a:rPr>
              <a:t>The employee is not relieved if they are required to perform any duties, whether active or inactive, while eating</a:t>
            </a:r>
          </a:p>
          <a:p>
            <a:pPr marL="0" indent="0">
              <a:buNone/>
            </a:pPr>
            <a:r>
              <a:rPr lang="en-US" sz="2400" dirty="0">
                <a:cs typeface="Arial" panose="020B0604020202020204" pitchFamily="34" charset="0"/>
              </a:rPr>
              <a:t>Rest periods of short duration, running less than 30 minutes must be counted as hours worked</a:t>
            </a:r>
          </a:p>
          <a:p>
            <a:pPr lvl="1"/>
            <a:r>
              <a:rPr lang="en-US" sz="2400" dirty="0">
                <a:cs typeface="Arial" panose="020B0604020202020204" pitchFamily="34" charset="0"/>
              </a:rPr>
              <a:t>Compensable time of rest periods may not be offset against other working time such as compensable waiting time or on-call time</a:t>
            </a:r>
          </a:p>
        </p:txBody>
      </p:sp>
      <p:sp>
        <p:nvSpPr>
          <p:cNvPr id="4" name="Slide Number Placeholder 3"/>
          <p:cNvSpPr>
            <a:spLocks noGrp="1"/>
          </p:cNvSpPr>
          <p:nvPr>
            <p:ph type="sldNum" sz="quarter" idx="12"/>
          </p:nvPr>
        </p:nvSpPr>
        <p:spPr/>
        <p:txBody>
          <a:bodyPr/>
          <a:lstStyle/>
          <a:p>
            <a:pPr>
              <a:defRPr/>
            </a:pPr>
            <a:fld id="{51277B72-92A5-4EFE-B7B1-691EC02D92B0}" type="slidenum">
              <a:rPr lang="en-US" smtClean="0"/>
              <a:pPr>
                <a:defRPr/>
              </a:pPr>
              <a:t>24</a:t>
            </a:fld>
            <a:endParaRPr lang="en-US" dirty="0"/>
          </a:p>
        </p:txBody>
      </p:sp>
    </p:spTree>
    <p:extLst>
      <p:ext uri="{BB962C8B-B14F-4D97-AF65-F5344CB8AC3E}">
        <p14:creationId xmlns:p14="http://schemas.microsoft.com/office/powerpoint/2010/main" val="5874356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86800" cy="1143000"/>
          </a:xfrm>
          <a:noFill/>
        </p:spPr>
        <p:txBody>
          <a:bodyPr/>
          <a:lstStyle/>
          <a:p>
            <a:r>
              <a:rPr lang="en-US" sz="3600" b="1" dirty="0"/>
              <a:t>Joint Employment</a:t>
            </a:r>
          </a:p>
        </p:txBody>
      </p:sp>
      <p:sp>
        <p:nvSpPr>
          <p:cNvPr id="4" name="Content Placeholder 2"/>
          <p:cNvSpPr txBox="1">
            <a:spLocks/>
          </p:cNvSpPr>
          <p:nvPr/>
        </p:nvSpPr>
        <p:spPr bwMode="auto">
          <a:xfrm>
            <a:off x="228600" y="1555810"/>
            <a:ext cx="8764480" cy="4267200"/>
          </a:xfrm>
          <a:prstGeom prst="rect">
            <a:avLst/>
          </a:prstGeom>
          <a:solidFill>
            <a:srgbClr val="FFFFFF"/>
          </a:solidFill>
          <a:ln w="9525">
            <a:noFill/>
            <a:miter lim="800000"/>
            <a:headEnd/>
            <a:tailEnd/>
          </a:ln>
          <a:effectLst/>
        </p:spPr>
        <p:txBody>
          <a:bodyPr vert="horz" wrap="square" lIns="182880" tIns="45720" rIns="182880" bIns="45720" numCol="1" anchor="t" anchorCtr="0" compatLnSpc="1">
            <a:prstTxWarp prst="textNoShape">
              <a:avLst/>
            </a:prstTxWarp>
          </a:bodyPr>
          <a:lstStyle>
            <a:lvl1pPr marL="342900" indent="-342900" algn="l" rtl="0" eaLnBrk="1" fontAlgn="base" hangingPunct="1">
              <a:spcBef>
                <a:spcPct val="5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50000"/>
              </a:spcBef>
              <a:spcAft>
                <a:spcPct val="0"/>
              </a:spcAft>
              <a:buChar char="–"/>
              <a:defRPr sz="2800">
                <a:solidFill>
                  <a:schemeClr val="tx1"/>
                </a:solidFill>
                <a:latin typeface="+mn-lt"/>
              </a:defRPr>
            </a:lvl2pPr>
            <a:lvl3pPr marL="1143000" indent="-228600" algn="l" rtl="0" eaLnBrk="1" fontAlgn="base" hangingPunct="1">
              <a:spcBef>
                <a:spcPct val="50000"/>
              </a:spcBef>
              <a:spcAft>
                <a:spcPct val="0"/>
              </a:spcAft>
              <a:buChar char="•"/>
              <a:defRPr sz="2400">
                <a:solidFill>
                  <a:schemeClr val="tx1"/>
                </a:solidFill>
                <a:latin typeface="+mn-lt"/>
              </a:defRPr>
            </a:lvl3pPr>
            <a:lvl4pPr marL="1600200" indent="-228600" algn="l" rtl="0" eaLnBrk="1" fontAlgn="base" hangingPunct="1">
              <a:spcBef>
                <a:spcPct val="50000"/>
              </a:spcBef>
              <a:spcAft>
                <a:spcPct val="0"/>
              </a:spcAft>
              <a:buChar char="–"/>
              <a:defRPr sz="2000">
                <a:solidFill>
                  <a:schemeClr val="tx1"/>
                </a:solidFill>
                <a:latin typeface="+mn-lt"/>
              </a:defRPr>
            </a:lvl4pPr>
            <a:lvl5pPr marL="2057400" indent="-228600" algn="l" rtl="0" eaLnBrk="1" fontAlgn="base" hangingPunct="1">
              <a:spcBef>
                <a:spcPct val="50000"/>
              </a:spcBef>
              <a:spcAft>
                <a:spcPct val="0"/>
              </a:spcAft>
              <a:buChar char="»"/>
              <a:defRPr sz="2000">
                <a:solidFill>
                  <a:schemeClr val="tx1"/>
                </a:solidFill>
                <a:latin typeface="+mn-lt"/>
              </a:defRPr>
            </a:lvl5pPr>
            <a:lvl6pPr marL="2514600" indent="-228600" algn="l" rtl="0" eaLnBrk="1" fontAlgn="base" hangingPunct="1">
              <a:spcBef>
                <a:spcPct val="50000"/>
              </a:spcBef>
              <a:spcAft>
                <a:spcPct val="0"/>
              </a:spcAft>
              <a:buChar char="»"/>
              <a:defRPr sz="2000">
                <a:solidFill>
                  <a:schemeClr val="tx1"/>
                </a:solidFill>
                <a:latin typeface="+mn-lt"/>
              </a:defRPr>
            </a:lvl6pPr>
            <a:lvl7pPr marL="2971800" indent="-228600" algn="l" rtl="0" eaLnBrk="1" fontAlgn="base" hangingPunct="1">
              <a:spcBef>
                <a:spcPct val="50000"/>
              </a:spcBef>
              <a:spcAft>
                <a:spcPct val="0"/>
              </a:spcAft>
              <a:buChar char="»"/>
              <a:defRPr sz="2000">
                <a:solidFill>
                  <a:schemeClr val="tx1"/>
                </a:solidFill>
                <a:latin typeface="+mn-lt"/>
              </a:defRPr>
            </a:lvl7pPr>
            <a:lvl8pPr marL="3429000" indent="-228600" algn="l" rtl="0" eaLnBrk="1" fontAlgn="base" hangingPunct="1">
              <a:spcBef>
                <a:spcPct val="50000"/>
              </a:spcBef>
              <a:spcAft>
                <a:spcPct val="0"/>
              </a:spcAft>
              <a:buChar char="»"/>
              <a:defRPr sz="2000">
                <a:solidFill>
                  <a:schemeClr val="tx1"/>
                </a:solidFill>
                <a:latin typeface="+mn-lt"/>
              </a:defRPr>
            </a:lvl8pPr>
            <a:lvl9pPr marL="3886200" indent="-228600" algn="l" rtl="0" eaLnBrk="1" fontAlgn="base" hangingPunct="1">
              <a:spcBef>
                <a:spcPct val="50000"/>
              </a:spcBef>
              <a:spcAft>
                <a:spcPct val="0"/>
              </a:spcAft>
              <a:buChar char="»"/>
              <a:defRPr sz="2000">
                <a:solidFill>
                  <a:schemeClr val="tx1"/>
                </a:solidFill>
                <a:latin typeface="+mn-lt"/>
              </a:defRPr>
            </a:lvl9pPr>
          </a:lstStyle>
          <a:p>
            <a:pPr>
              <a:spcBef>
                <a:spcPts val="0"/>
              </a:spcBef>
              <a:spcAft>
                <a:spcPts val="600"/>
              </a:spcAft>
            </a:pPr>
            <a:r>
              <a:rPr lang="en-US" sz="2800" kern="0" dirty="0">
                <a:cs typeface="Arial" panose="020B0604020202020204" pitchFamily="34" charset="0"/>
              </a:rPr>
              <a:t>General Definition:</a:t>
            </a:r>
          </a:p>
          <a:p>
            <a:pPr lvl="1">
              <a:spcBef>
                <a:spcPts val="0"/>
              </a:spcBef>
              <a:spcAft>
                <a:spcPts val="600"/>
              </a:spcAft>
              <a:buFont typeface="Trebuchet MS" panose="020B0603020202020204" pitchFamily="34" charset="0"/>
              <a:buChar char="−"/>
            </a:pPr>
            <a:r>
              <a:rPr lang="en-US" sz="2400" kern="0" dirty="0">
                <a:cs typeface="Arial" panose="020B0604020202020204" pitchFamily="34" charset="0"/>
              </a:rPr>
              <a:t>Two or more entities share control and/or supervision of same employee(s).</a:t>
            </a:r>
          </a:p>
          <a:p>
            <a:pPr>
              <a:spcBef>
                <a:spcPts val="0"/>
              </a:spcBef>
              <a:spcAft>
                <a:spcPts val="600"/>
              </a:spcAft>
            </a:pPr>
            <a:r>
              <a:rPr lang="en-US" sz="2800" kern="0" dirty="0">
                <a:cs typeface="Arial" panose="020B0604020202020204" pitchFamily="34" charset="0"/>
              </a:rPr>
              <a:t>Examples of Possible “Joint Employer” Situations:</a:t>
            </a:r>
          </a:p>
          <a:p>
            <a:pPr lvl="1">
              <a:spcBef>
                <a:spcPts val="0"/>
              </a:spcBef>
              <a:spcAft>
                <a:spcPts val="600"/>
              </a:spcAft>
              <a:buFont typeface="Trebuchet MS" panose="020B0603020202020204" pitchFamily="34" charset="0"/>
              <a:buChar char="−"/>
            </a:pPr>
            <a:r>
              <a:rPr lang="en-US" sz="2400" kern="0" dirty="0">
                <a:cs typeface="Arial" panose="020B0604020202020204" pitchFamily="34" charset="0"/>
              </a:rPr>
              <a:t>Parent corporation – subsidiary</a:t>
            </a:r>
          </a:p>
          <a:p>
            <a:pPr lvl="1">
              <a:spcBef>
                <a:spcPts val="0"/>
              </a:spcBef>
              <a:spcAft>
                <a:spcPts val="600"/>
              </a:spcAft>
              <a:buFont typeface="Trebuchet MS" panose="020B0603020202020204" pitchFamily="34" charset="0"/>
              <a:buChar char="−"/>
            </a:pPr>
            <a:r>
              <a:rPr lang="en-US" sz="2400" kern="0" dirty="0">
                <a:cs typeface="Arial" panose="020B0604020202020204" pitchFamily="34" charset="0"/>
              </a:rPr>
              <a:t>Employer - staffing agency (or PEO)</a:t>
            </a:r>
          </a:p>
          <a:p>
            <a:pPr lvl="1">
              <a:spcBef>
                <a:spcPts val="0"/>
              </a:spcBef>
              <a:spcAft>
                <a:spcPts val="600"/>
              </a:spcAft>
              <a:buFont typeface="Trebuchet MS" panose="020B0603020202020204" pitchFamily="34" charset="0"/>
              <a:buChar char="−"/>
            </a:pPr>
            <a:r>
              <a:rPr lang="en-US" sz="2400" kern="0" dirty="0">
                <a:cs typeface="Arial" panose="020B0604020202020204" pitchFamily="34" charset="0"/>
              </a:rPr>
              <a:t>Contractor – subcontractor</a:t>
            </a:r>
          </a:p>
          <a:p>
            <a:pPr lvl="1">
              <a:spcBef>
                <a:spcPts val="0"/>
              </a:spcBef>
              <a:spcAft>
                <a:spcPts val="600"/>
              </a:spcAft>
              <a:buFont typeface="Trebuchet MS" panose="020B0603020202020204" pitchFamily="34" charset="0"/>
              <a:buChar char="−"/>
            </a:pPr>
            <a:r>
              <a:rPr lang="en-US" sz="2400" kern="0" dirty="0">
                <a:cs typeface="Arial" panose="020B0604020202020204" pitchFamily="34" charset="0"/>
              </a:rPr>
              <a:t>Owner - management company</a:t>
            </a:r>
          </a:p>
          <a:p>
            <a:pPr lvl="1">
              <a:spcBef>
                <a:spcPts val="0"/>
              </a:spcBef>
              <a:spcAft>
                <a:spcPts val="600"/>
              </a:spcAft>
              <a:buFont typeface="Trebuchet MS" panose="020B0603020202020204" pitchFamily="34" charset="0"/>
              <a:buChar char="−"/>
            </a:pPr>
            <a:r>
              <a:rPr lang="en-US" sz="2400" kern="0" dirty="0">
                <a:cs typeface="Arial" panose="020B0604020202020204" pitchFamily="34" charset="0"/>
              </a:rPr>
              <a:t>Franchisor – franchisee</a:t>
            </a:r>
          </a:p>
        </p:txBody>
      </p:sp>
      <p:sp>
        <p:nvSpPr>
          <p:cNvPr id="6" name="Slide Number Placeholder 5"/>
          <p:cNvSpPr>
            <a:spLocks noGrp="1"/>
          </p:cNvSpPr>
          <p:nvPr>
            <p:ph type="sldNum" sz="quarter" idx="12"/>
          </p:nvPr>
        </p:nvSpPr>
        <p:spPr/>
        <p:txBody>
          <a:bodyPr/>
          <a:lstStyle/>
          <a:p>
            <a:pPr>
              <a:defRPr/>
            </a:pPr>
            <a:fld id="{51277B72-92A5-4EFE-B7B1-691EC02D92B0}" type="slidenum">
              <a:rPr lang="en-US" smtClean="0"/>
              <a:pPr>
                <a:defRPr/>
              </a:pPr>
              <a:t>25</a:t>
            </a:fld>
            <a:endParaRPr lang="en-US" dirty="0"/>
          </a:p>
        </p:txBody>
      </p:sp>
    </p:spTree>
    <p:extLst>
      <p:ext uri="{BB962C8B-B14F-4D97-AF65-F5344CB8AC3E}">
        <p14:creationId xmlns:p14="http://schemas.microsoft.com/office/powerpoint/2010/main" val="755354536"/>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914400"/>
          </a:xfrm>
          <a:noFill/>
        </p:spPr>
        <p:txBody>
          <a:bodyPr>
            <a:normAutofit/>
          </a:bodyPr>
          <a:lstStyle/>
          <a:p>
            <a:r>
              <a:rPr lang="en-US" sz="3600" b="1" dirty="0"/>
              <a:t>Joint Employer Rules – USDOL (FLSA)</a:t>
            </a:r>
            <a:endParaRPr lang="en-US" sz="2700" b="1" i="1" dirty="0"/>
          </a:p>
        </p:txBody>
      </p:sp>
      <p:sp>
        <p:nvSpPr>
          <p:cNvPr id="3" name="Content Placeholder 2"/>
          <p:cNvSpPr>
            <a:spLocks noGrp="1"/>
          </p:cNvSpPr>
          <p:nvPr>
            <p:ph idx="1"/>
          </p:nvPr>
        </p:nvSpPr>
        <p:spPr>
          <a:xfrm>
            <a:off x="228600" y="1752600"/>
            <a:ext cx="8686800" cy="4267200"/>
          </a:xfrm>
        </p:spPr>
        <p:txBody>
          <a:bodyPr>
            <a:noAutofit/>
          </a:bodyPr>
          <a:lstStyle/>
          <a:p>
            <a:pPr>
              <a:spcBef>
                <a:spcPts val="600"/>
              </a:spcBef>
            </a:pPr>
            <a:r>
              <a:rPr lang="en-US" sz="2600" dirty="0">
                <a:cs typeface="Arial" panose="020B0604020202020204" pitchFamily="34" charset="0"/>
              </a:rPr>
              <a:t>Joint employment factors in Seventh Circuit:</a:t>
            </a:r>
          </a:p>
          <a:p>
            <a:pPr lvl="1">
              <a:spcBef>
                <a:spcPts val="600"/>
              </a:spcBef>
            </a:pPr>
            <a:r>
              <a:rPr lang="en-US" sz="2600" dirty="0">
                <a:cs typeface="Arial" panose="020B0604020202020204" pitchFamily="34" charset="0"/>
              </a:rPr>
              <a:t>Power to hire/fire,</a:t>
            </a:r>
          </a:p>
          <a:p>
            <a:pPr lvl="1">
              <a:spcBef>
                <a:spcPts val="600"/>
              </a:spcBef>
            </a:pPr>
            <a:r>
              <a:rPr lang="en-US" sz="2600" dirty="0">
                <a:cs typeface="Arial" panose="020B0604020202020204" pitchFamily="34" charset="0"/>
              </a:rPr>
              <a:t>Supervision and control over employee work schedules or conditions of employment,</a:t>
            </a:r>
          </a:p>
          <a:p>
            <a:pPr lvl="1">
              <a:spcBef>
                <a:spcPts val="600"/>
              </a:spcBef>
            </a:pPr>
            <a:r>
              <a:rPr lang="en-US" sz="2600" dirty="0">
                <a:cs typeface="Arial" panose="020B0604020202020204" pitchFamily="34" charset="0"/>
              </a:rPr>
              <a:t>Rate and method of pay, and</a:t>
            </a:r>
          </a:p>
          <a:p>
            <a:pPr lvl="1">
              <a:spcBef>
                <a:spcPts val="600"/>
              </a:spcBef>
            </a:pPr>
            <a:r>
              <a:rPr lang="en-US" sz="2600" dirty="0">
                <a:cs typeface="Arial" panose="020B0604020202020204" pitchFamily="34" charset="0"/>
              </a:rPr>
              <a:t>Maintenance of personnel records.</a:t>
            </a:r>
          </a:p>
          <a:p>
            <a:pPr>
              <a:spcBef>
                <a:spcPts val="600"/>
              </a:spcBef>
            </a:pPr>
            <a:r>
              <a:rPr lang="en-US" sz="2600" dirty="0">
                <a:cs typeface="Arial" panose="020B0604020202020204" pitchFamily="34" charset="0"/>
              </a:rPr>
              <a:t>However, Seventh Circuit can and will weigh other factors that may be relevant on a case-by-case basis.</a:t>
            </a:r>
          </a:p>
        </p:txBody>
      </p:sp>
      <p:sp>
        <p:nvSpPr>
          <p:cNvPr id="4" name="Slide Number Placeholder 3"/>
          <p:cNvSpPr>
            <a:spLocks noGrp="1"/>
          </p:cNvSpPr>
          <p:nvPr>
            <p:ph type="sldNum" sz="quarter" idx="12"/>
          </p:nvPr>
        </p:nvSpPr>
        <p:spPr/>
        <p:txBody>
          <a:bodyPr/>
          <a:lstStyle/>
          <a:p>
            <a:pPr>
              <a:defRPr/>
            </a:pPr>
            <a:fld id="{51277B72-92A5-4EFE-B7B1-691EC02D92B0}" type="slidenum">
              <a:rPr lang="en-US" smtClean="0"/>
              <a:pPr>
                <a:defRPr/>
              </a:pPr>
              <a:t>26</a:t>
            </a:fld>
            <a:endParaRPr lang="en-US" dirty="0"/>
          </a:p>
        </p:txBody>
      </p:sp>
    </p:spTree>
    <p:extLst>
      <p:ext uri="{BB962C8B-B14F-4D97-AF65-F5344CB8AC3E}">
        <p14:creationId xmlns:p14="http://schemas.microsoft.com/office/powerpoint/2010/main" val="3800668140"/>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686800" cy="990600"/>
          </a:xfrm>
        </p:spPr>
        <p:txBody>
          <a:bodyPr/>
          <a:lstStyle/>
          <a:p>
            <a:r>
              <a:rPr lang="en-US" sz="3800" b="1" dirty="0"/>
              <a:t>What Does This Mean For Business? </a:t>
            </a:r>
          </a:p>
        </p:txBody>
      </p:sp>
      <p:sp>
        <p:nvSpPr>
          <p:cNvPr id="3" name="Content Placeholder 2"/>
          <p:cNvSpPr>
            <a:spLocks noGrp="1"/>
          </p:cNvSpPr>
          <p:nvPr>
            <p:ph idx="1"/>
          </p:nvPr>
        </p:nvSpPr>
        <p:spPr>
          <a:xfrm>
            <a:off x="228600" y="1752600"/>
            <a:ext cx="8686800" cy="4114800"/>
          </a:xfrm>
        </p:spPr>
        <p:txBody>
          <a:bodyPr/>
          <a:lstStyle/>
          <a:p>
            <a:pPr marL="514350" lvl="1" indent="-342900">
              <a:spcBef>
                <a:spcPts val="600"/>
              </a:spcBef>
              <a:buFont typeface="Arial" panose="020B0604020202020204" pitchFamily="34" charset="0"/>
              <a:buChar char="•"/>
            </a:pPr>
            <a:r>
              <a:rPr lang="en-US" sz="2400" dirty="0">
                <a:cs typeface="Arial" panose="020B0604020202020204" pitchFamily="34" charset="0"/>
              </a:rPr>
              <a:t>There are no definitive standards for determining joint employer status -- determination made case-by-case.</a:t>
            </a:r>
          </a:p>
          <a:p>
            <a:pPr marL="514350" lvl="1" indent="-342900">
              <a:spcBef>
                <a:spcPts val="600"/>
              </a:spcBef>
              <a:buFont typeface="Arial" panose="020B0604020202020204" pitchFamily="34" charset="0"/>
              <a:buChar char="•"/>
            </a:pPr>
            <a:r>
              <a:rPr lang="en-US" sz="2400" dirty="0">
                <a:cs typeface="Arial" panose="020B0604020202020204" pitchFamily="34" charset="0"/>
              </a:rPr>
              <a:t>The more control asserted by an entity over a worker’s terms and conditions of employment, the more likely a joint employment relationship will be found.</a:t>
            </a:r>
          </a:p>
          <a:p>
            <a:pPr marL="514350" lvl="1" indent="-342900">
              <a:spcBef>
                <a:spcPts val="600"/>
              </a:spcBef>
              <a:buFont typeface="Arial" panose="020B0604020202020204" pitchFamily="34" charset="0"/>
              <a:buChar char="•"/>
            </a:pPr>
            <a:r>
              <a:rPr lang="en-US" sz="2400" dirty="0">
                <a:cs typeface="Arial" panose="020B0604020202020204" pitchFamily="34" charset="0"/>
              </a:rPr>
              <a:t>Many rules and standards applicable to joint employer situations are disfavored by the current administration and some lawmakers.</a:t>
            </a:r>
          </a:p>
          <a:p>
            <a:pPr marL="514350" lvl="1" indent="-342900">
              <a:spcBef>
                <a:spcPts val="600"/>
              </a:spcBef>
              <a:buFont typeface="Arial" panose="020B0604020202020204" pitchFamily="34" charset="0"/>
              <a:buChar char="•"/>
            </a:pPr>
            <a:r>
              <a:rPr lang="en-US" sz="2400" dirty="0">
                <a:cs typeface="Arial" panose="020B0604020202020204" pitchFamily="34" charset="0"/>
              </a:rPr>
              <a:t>Further changes could be in store, including action by Congress.</a:t>
            </a:r>
          </a:p>
        </p:txBody>
      </p:sp>
      <p:sp>
        <p:nvSpPr>
          <p:cNvPr id="4" name="Slide Number Placeholder 3"/>
          <p:cNvSpPr>
            <a:spLocks noGrp="1"/>
          </p:cNvSpPr>
          <p:nvPr>
            <p:ph type="sldNum" sz="quarter" idx="12"/>
          </p:nvPr>
        </p:nvSpPr>
        <p:spPr/>
        <p:txBody>
          <a:bodyPr/>
          <a:lstStyle/>
          <a:p>
            <a:pPr>
              <a:defRPr/>
            </a:pPr>
            <a:fld id="{51277B72-92A5-4EFE-B7B1-691EC02D92B0}" type="slidenum">
              <a:rPr lang="en-US" smtClean="0"/>
              <a:pPr>
                <a:defRPr/>
              </a:pPr>
              <a:t>27</a:t>
            </a:fld>
            <a:endParaRPr lang="en-US" dirty="0"/>
          </a:p>
        </p:txBody>
      </p:sp>
    </p:spTree>
    <p:extLst>
      <p:ext uri="{BB962C8B-B14F-4D97-AF65-F5344CB8AC3E}">
        <p14:creationId xmlns:p14="http://schemas.microsoft.com/office/powerpoint/2010/main" val="66353158"/>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B3CDD-5A97-4D0F-A43C-9D4721986AB5}"/>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6B955CDD-DC6A-47C1-A10A-1E1B15BE969E}"/>
              </a:ext>
            </a:extLst>
          </p:cNvPr>
          <p:cNvSpPr>
            <a:spLocks noGrp="1"/>
          </p:cNvSpPr>
          <p:nvPr>
            <p:ph idx="1"/>
          </p:nvPr>
        </p:nvSpPr>
        <p:spPr/>
        <p:txBody>
          <a:bodyPr/>
          <a:lstStyle/>
          <a:p>
            <a:pPr marL="0" indent="0" algn="ctr">
              <a:spcBef>
                <a:spcPts val="0"/>
              </a:spcBef>
              <a:buNone/>
            </a:pPr>
            <a:endParaRPr lang="en-US" sz="2400" dirty="0">
              <a:solidFill>
                <a:schemeClr val="accent2"/>
              </a:solidFill>
            </a:endParaRPr>
          </a:p>
          <a:p>
            <a:pPr marL="0" indent="0" algn="ctr">
              <a:spcBef>
                <a:spcPts val="0"/>
              </a:spcBef>
              <a:buNone/>
            </a:pPr>
            <a:r>
              <a:rPr lang="en-US" sz="4000" b="1" dirty="0">
                <a:solidFill>
                  <a:schemeClr val="accent2"/>
                </a:solidFill>
              </a:rPr>
              <a:t>The Biden NLRB -</a:t>
            </a:r>
          </a:p>
          <a:p>
            <a:pPr marL="0" indent="0" algn="ctr">
              <a:spcBef>
                <a:spcPts val="0"/>
              </a:spcBef>
              <a:buNone/>
            </a:pPr>
            <a:r>
              <a:rPr lang="en-US" sz="4000" b="1" dirty="0">
                <a:solidFill>
                  <a:schemeClr val="accent2"/>
                </a:solidFill>
              </a:rPr>
              <a:t>Protecting the Right to </a:t>
            </a:r>
          </a:p>
          <a:p>
            <a:pPr marL="0" indent="0" algn="ctr">
              <a:spcBef>
                <a:spcPts val="0"/>
              </a:spcBef>
              <a:buNone/>
            </a:pPr>
            <a:r>
              <a:rPr lang="en-US" sz="4000" b="1" dirty="0">
                <a:solidFill>
                  <a:schemeClr val="accent2"/>
                </a:solidFill>
              </a:rPr>
              <a:t>Organize (PRO) Act</a:t>
            </a:r>
          </a:p>
        </p:txBody>
      </p:sp>
      <p:sp>
        <p:nvSpPr>
          <p:cNvPr id="4" name="Slide Number Placeholder 3">
            <a:extLst>
              <a:ext uri="{FF2B5EF4-FFF2-40B4-BE49-F238E27FC236}">
                <a16:creationId xmlns:a16="http://schemas.microsoft.com/office/drawing/2014/main" id="{3A337566-FE09-427C-92E2-04E462C2FD7B}"/>
              </a:ext>
            </a:extLst>
          </p:cNvPr>
          <p:cNvSpPr>
            <a:spLocks noGrp="1"/>
          </p:cNvSpPr>
          <p:nvPr>
            <p:ph type="sldNum" sz="quarter" idx="12"/>
          </p:nvPr>
        </p:nvSpPr>
        <p:spPr/>
        <p:txBody>
          <a:bodyPr/>
          <a:lstStyle/>
          <a:p>
            <a:fld id="{CDCD9867-40A7-4A3D-8A23-F2A7CFEA6BBE}" type="slidenum">
              <a:rPr lang="en-US" smtClean="0"/>
              <a:t>28</a:t>
            </a:fld>
            <a:endParaRPr lang="en-US" dirty="0"/>
          </a:p>
        </p:txBody>
      </p:sp>
    </p:spTree>
    <p:extLst>
      <p:ext uri="{BB962C8B-B14F-4D97-AF65-F5344CB8AC3E}">
        <p14:creationId xmlns:p14="http://schemas.microsoft.com/office/powerpoint/2010/main" val="1504243734"/>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0AE8F-43E2-4924-9832-050DAC456C8C}"/>
              </a:ext>
            </a:extLst>
          </p:cNvPr>
          <p:cNvSpPr>
            <a:spLocks noGrp="1"/>
          </p:cNvSpPr>
          <p:nvPr>
            <p:ph type="title"/>
          </p:nvPr>
        </p:nvSpPr>
        <p:spPr/>
        <p:txBody>
          <a:bodyPr/>
          <a:lstStyle/>
          <a:p>
            <a:r>
              <a:rPr lang="en-US" sz="4000" b="1" dirty="0"/>
              <a:t>Introduction</a:t>
            </a:r>
          </a:p>
        </p:txBody>
      </p:sp>
      <p:sp>
        <p:nvSpPr>
          <p:cNvPr id="3" name="Content Placeholder 2">
            <a:extLst>
              <a:ext uri="{FF2B5EF4-FFF2-40B4-BE49-F238E27FC236}">
                <a16:creationId xmlns:a16="http://schemas.microsoft.com/office/drawing/2014/main" id="{1C2ED4AE-89AE-4F4E-A6A2-93E758281DE5}"/>
              </a:ext>
            </a:extLst>
          </p:cNvPr>
          <p:cNvSpPr>
            <a:spLocks noGrp="1"/>
          </p:cNvSpPr>
          <p:nvPr>
            <p:ph idx="1"/>
          </p:nvPr>
        </p:nvSpPr>
        <p:spPr/>
        <p:txBody>
          <a:bodyPr/>
          <a:lstStyle/>
          <a:p>
            <a:r>
              <a:rPr lang="en-US" sz="2000" dirty="0"/>
              <a:t>Introduced by House and Senate Democrats on February 4, 2021, including Senator Tammy Baldwin (D-Wis). The Bill was passed by the House on March 9, 2021 and is moving to the Senate for consideration.</a:t>
            </a:r>
          </a:p>
          <a:p>
            <a:r>
              <a:rPr lang="en-US" sz="2000" dirty="0"/>
              <a:t>Supported by President Joe Biden and key Democratic Congressional Leadership, such as Senate Majority Leader Schumer and Speaker Pelosi.</a:t>
            </a:r>
          </a:p>
          <a:p>
            <a:r>
              <a:rPr lang="en-US" sz="2000" dirty="0"/>
              <a:t>Most significant labor law reform since 1947 Taft-Hartley Act.</a:t>
            </a:r>
          </a:p>
          <a:p>
            <a:r>
              <a:rPr lang="en-US" sz="2000" dirty="0"/>
              <a:t>February 4, 2021, President Biden tweeted, “The policy of our government is to encourage union organizing.” </a:t>
            </a:r>
          </a:p>
          <a:p>
            <a:r>
              <a:rPr lang="en-US" sz="2000" dirty="0"/>
              <a:t>Also pledged to be “most pro-union president” in history. </a:t>
            </a:r>
          </a:p>
        </p:txBody>
      </p:sp>
      <p:sp>
        <p:nvSpPr>
          <p:cNvPr id="4" name="Slide Number Placeholder 3">
            <a:extLst>
              <a:ext uri="{FF2B5EF4-FFF2-40B4-BE49-F238E27FC236}">
                <a16:creationId xmlns:a16="http://schemas.microsoft.com/office/drawing/2014/main" id="{0DF7E350-66E4-48FE-9580-0F67D7D44148}"/>
              </a:ext>
            </a:extLst>
          </p:cNvPr>
          <p:cNvSpPr>
            <a:spLocks noGrp="1"/>
          </p:cNvSpPr>
          <p:nvPr>
            <p:ph type="sldNum" sz="quarter" idx="12"/>
          </p:nvPr>
        </p:nvSpPr>
        <p:spPr/>
        <p:txBody>
          <a:bodyPr/>
          <a:lstStyle/>
          <a:p>
            <a:pPr>
              <a:defRPr/>
            </a:pPr>
            <a:fld id="{F87053FC-7E0D-49BB-AEAE-653DBA262748}" type="slidenum">
              <a:rPr lang="en-US" smtClean="0"/>
              <a:pPr>
                <a:defRPr/>
              </a:pPr>
              <a:t>29</a:t>
            </a:fld>
            <a:endParaRPr lang="en-US" dirty="0"/>
          </a:p>
        </p:txBody>
      </p:sp>
    </p:spTree>
    <p:extLst>
      <p:ext uri="{BB962C8B-B14F-4D97-AF65-F5344CB8AC3E}">
        <p14:creationId xmlns:p14="http://schemas.microsoft.com/office/powerpoint/2010/main" val="108417969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B3CDD-5A97-4D0F-A43C-9D4721986AB5}"/>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6B955CDD-DC6A-47C1-A10A-1E1B15BE969E}"/>
              </a:ext>
            </a:extLst>
          </p:cNvPr>
          <p:cNvSpPr>
            <a:spLocks noGrp="1"/>
          </p:cNvSpPr>
          <p:nvPr>
            <p:ph idx="1"/>
          </p:nvPr>
        </p:nvSpPr>
        <p:spPr/>
        <p:txBody>
          <a:bodyPr/>
          <a:lstStyle/>
          <a:p>
            <a:pPr marL="0" indent="0" algn="ctr">
              <a:spcBef>
                <a:spcPts val="0"/>
              </a:spcBef>
              <a:buNone/>
            </a:pPr>
            <a:endParaRPr lang="en-US" sz="2400" dirty="0">
              <a:solidFill>
                <a:schemeClr val="accent2"/>
              </a:solidFill>
            </a:endParaRPr>
          </a:p>
          <a:p>
            <a:pPr marL="114300" indent="0" algn="ctr">
              <a:spcBef>
                <a:spcPts val="0"/>
              </a:spcBef>
              <a:buNone/>
            </a:pPr>
            <a:r>
              <a:rPr lang="en-US" sz="4000" b="1" dirty="0">
                <a:solidFill>
                  <a:schemeClr val="accent2"/>
                </a:solidFill>
              </a:rPr>
              <a:t>Wage and Hour</a:t>
            </a:r>
          </a:p>
          <a:p>
            <a:pPr marL="114300" indent="0" algn="ctr">
              <a:spcBef>
                <a:spcPts val="0"/>
              </a:spcBef>
              <a:buNone/>
            </a:pPr>
            <a:r>
              <a:rPr lang="en-US" sz="4000" b="1" dirty="0">
                <a:solidFill>
                  <a:schemeClr val="accent2"/>
                </a:solidFill>
              </a:rPr>
              <a:t>The Targets for Compliance Challenges</a:t>
            </a:r>
          </a:p>
        </p:txBody>
      </p:sp>
      <p:sp>
        <p:nvSpPr>
          <p:cNvPr id="4" name="Slide Number Placeholder 3">
            <a:extLst>
              <a:ext uri="{FF2B5EF4-FFF2-40B4-BE49-F238E27FC236}">
                <a16:creationId xmlns:a16="http://schemas.microsoft.com/office/drawing/2014/main" id="{3A337566-FE09-427C-92E2-04E462C2FD7B}"/>
              </a:ext>
            </a:extLst>
          </p:cNvPr>
          <p:cNvSpPr>
            <a:spLocks noGrp="1"/>
          </p:cNvSpPr>
          <p:nvPr>
            <p:ph type="sldNum" sz="quarter" idx="12"/>
          </p:nvPr>
        </p:nvSpPr>
        <p:spPr/>
        <p:txBody>
          <a:bodyPr/>
          <a:lstStyle/>
          <a:p>
            <a:fld id="{CDCD9867-40A7-4A3D-8A23-F2A7CFEA6BBE}" type="slidenum">
              <a:rPr lang="en-US" smtClean="0"/>
              <a:t>3</a:t>
            </a:fld>
            <a:endParaRPr lang="en-US" dirty="0"/>
          </a:p>
        </p:txBody>
      </p:sp>
    </p:spTree>
    <p:extLst>
      <p:ext uri="{BB962C8B-B14F-4D97-AF65-F5344CB8AC3E}">
        <p14:creationId xmlns:p14="http://schemas.microsoft.com/office/powerpoint/2010/main" val="3525593839"/>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51248-F1B4-4D9F-B1FC-8B19019F90D4}"/>
              </a:ext>
            </a:extLst>
          </p:cNvPr>
          <p:cNvSpPr>
            <a:spLocks noGrp="1"/>
          </p:cNvSpPr>
          <p:nvPr>
            <p:ph type="title"/>
          </p:nvPr>
        </p:nvSpPr>
        <p:spPr/>
        <p:txBody>
          <a:bodyPr/>
          <a:lstStyle/>
          <a:p>
            <a:r>
              <a:rPr lang="en-US" b="1" dirty="0"/>
              <a:t>Agenda</a:t>
            </a:r>
          </a:p>
        </p:txBody>
      </p:sp>
      <p:sp>
        <p:nvSpPr>
          <p:cNvPr id="3" name="Content Placeholder 2">
            <a:extLst>
              <a:ext uri="{FF2B5EF4-FFF2-40B4-BE49-F238E27FC236}">
                <a16:creationId xmlns:a16="http://schemas.microsoft.com/office/drawing/2014/main" id="{DEDA981D-9F77-4600-B52F-D9E5E3E77EC1}"/>
              </a:ext>
            </a:extLst>
          </p:cNvPr>
          <p:cNvSpPr>
            <a:spLocks noGrp="1"/>
          </p:cNvSpPr>
          <p:nvPr>
            <p:ph sz="half" idx="1"/>
          </p:nvPr>
        </p:nvSpPr>
        <p:spPr/>
        <p:txBody>
          <a:bodyPr/>
          <a:lstStyle/>
          <a:p>
            <a:r>
              <a:rPr lang="en-US" sz="2400" dirty="0"/>
              <a:t>State Right-to-Work Laws</a:t>
            </a:r>
          </a:p>
          <a:p>
            <a:r>
              <a:rPr lang="en-US" sz="2400" dirty="0"/>
              <a:t>Permanent Replacement Rights</a:t>
            </a:r>
          </a:p>
          <a:p>
            <a:r>
              <a:rPr lang="en-US" sz="2400" dirty="0"/>
              <a:t>Secondary Strikes and Boycotts</a:t>
            </a:r>
          </a:p>
          <a:p>
            <a:r>
              <a:rPr lang="en-US" sz="2400" dirty="0"/>
              <a:t>Independent Contractors</a:t>
            </a:r>
          </a:p>
          <a:p>
            <a:r>
              <a:rPr lang="en-US" sz="2400" dirty="0"/>
              <a:t>Front Line Supervisors</a:t>
            </a:r>
          </a:p>
          <a:p>
            <a:r>
              <a:rPr lang="en-US" sz="2400" dirty="0"/>
              <a:t>Joint Employers</a:t>
            </a:r>
          </a:p>
          <a:p>
            <a:endParaRPr lang="en-US" sz="2400" dirty="0"/>
          </a:p>
        </p:txBody>
      </p:sp>
      <p:sp>
        <p:nvSpPr>
          <p:cNvPr id="5" name="Content Placeholder 4">
            <a:extLst>
              <a:ext uri="{FF2B5EF4-FFF2-40B4-BE49-F238E27FC236}">
                <a16:creationId xmlns:a16="http://schemas.microsoft.com/office/drawing/2014/main" id="{C6D523D4-025B-464E-93FF-91D559283613}"/>
              </a:ext>
            </a:extLst>
          </p:cNvPr>
          <p:cNvSpPr>
            <a:spLocks noGrp="1"/>
          </p:cNvSpPr>
          <p:nvPr>
            <p:ph sz="half" idx="2"/>
          </p:nvPr>
        </p:nvSpPr>
        <p:spPr/>
        <p:txBody>
          <a:bodyPr/>
          <a:lstStyle/>
          <a:p>
            <a:r>
              <a:rPr lang="en-US" sz="2400" dirty="0"/>
              <a:t>First Contract Arbitration</a:t>
            </a:r>
          </a:p>
          <a:p>
            <a:r>
              <a:rPr lang="en-US" sz="2400" dirty="0"/>
              <a:t>New Organizing and Election Rules</a:t>
            </a:r>
          </a:p>
          <a:p>
            <a:r>
              <a:rPr lang="en-US" sz="2400" dirty="0"/>
              <a:t>Mandatory Arbitration Agreements</a:t>
            </a:r>
          </a:p>
          <a:p>
            <a:r>
              <a:rPr lang="en-US" sz="2400" dirty="0"/>
              <a:t>Email</a:t>
            </a:r>
          </a:p>
          <a:p>
            <a:r>
              <a:rPr lang="en-US" sz="2400" dirty="0"/>
              <a:t>Damages and Penalties</a:t>
            </a:r>
          </a:p>
          <a:p>
            <a:endParaRPr lang="en-US" dirty="0"/>
          </a:p>
          <a:p>
            <a:endParaRPr lang="en-US" dirty="0"/>
          </a:p>
        </p:txBody>
      </p:sp>
      <p:sp>
        <p:nvSpPr>
          <p:cNvPr id="4" name="Slide Number Placeholder 3">
            <a:extLst>
              <a:ext uri="{FF2B5EF4-FFF2-40B4-BE49-F238E27FC236}">
                <a16:creationId xmlns:a16="http://schemas.microsoft.com/office/drawing/2014/main" id="{382FE13E-C1D3-4103-BFFA-82033AA8EA02}"/>
              </a:ext>
            </a:extLst>
          </p:cNvPr>
          <p:cNvSpPr>
            <a:spLocks noGrp="1"/>
          </p:cNvSpPr>
          <p:nvPr>
            <p:ph type="sldNum" sz="quarter" idx="12"/>
          </p:nvPr>
        </p:nvSpPr>
        <p:spPr/>
        <p:txBody>
          <a:bodyPr/>
          <a:lstStyle/>
          <a:p>
            <a:pPr>
              <a:defRPr/>
            </a:pPr>
            <a:fld id="{F87053FC-7E0D-49BB-AEAE-653DBA262748}" type="slidenum">
              <a:rPr lang="en-US" smtClean="0"/>
              <a:pPr>
                <a:defRPr/>
              </a:pPr>
              <a:t>30</a:t>
            </a:fld>
            <a:endParaRPr lang="en-US" dirty="0"/>
          </a:p>
        </p:txBody>
      </p:sp>
    </p:spTree>
    <p:extLst>
      <p:ext uri="{BB962C8B-B14F-4D97-AF65-F5344CB8AC3E}">
        <p14:creationId xmlns:p14="http://schemas.microsoft.com/office/powerpoint/2010/main" val="1159257675"/>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0CFD6-5D0C-42A6-B9D3-FEB5AB0C4412}"/>
              </a:ext>
            </a:extLst>
          </p:cNvPr>
          <p:cNvSpPr>
            <a:spLocks noGrp="1"/>
          </p:cNvSpPr>
          <p:nvPr>
            <p:ph type="title"/>
          </p:nvPr>
        </p:nvSpPr>
        <p:spPr/>
        <p:txBody>
          <a:bodyPr/>
          <a:lstStyle/>
          <a:p>
            <a:r>
              <a:rPr lang="en-US" sz="3600" b="1" dirty="0"/>
              <a:t>Eliminate State Right-to-Work Laws</a:t>
            </a:r>
          </a:p>
        </p:txBody>
      </p:sp>
      <p:sp>
        <p:nvSpPr>
          <p:cNvPr id="3" name="Content Placeholder 2">
            <a:extLst>
              <a:ext uri="{FF2B5EF4-FFF2-40B4-BE49-F238E27FC236}">
                <a16:creationId xmlns:a16="http://schemas.microsoft.com/office/drawing/2014/main" id="{F52968BD-E890-4691-9AD3-7B78204FCC4A}"/>
              </a:ext>
            </a:extLst>
          </p:cNvPr>
          <p:cNvSpPr>
            <a:spLocks noGrp="1"/>
          </p:cNvSpPr>
          <p:nvPr>
            <p:ph idx="1"/>
          </p:nvPr>
        </p:nvSpPr>
        <p:spPr/>
        <p:txBody>
          <a:bodyPr/>
          <a:lstStyle/>
          <a:p>
            <a:r>
              <a:rPr lang="en-US" sz="2000" dirty="0"/>
              <a:t>Section 14(b) of the NLRA permits “right-to-work” laws:</a:t>
            </a:r>
          </a:p>
          <a:p>
            <a:pPr lvl="1"/>
            <a:r>
              <a:rPr lang="en-US" sz="1600" dirty="0"/>
              <a:t>Employees cannot be compelled to join or pay union dues as a condition of employment.</a:t>
            </a:r>
          </a:p>
          <a:p>
            <a:r>
              <a:rPr lang="en-US" sz="2000" dirty="0"/>
              <a:t>Twenty-seven states, including Wisconsin (Sec. 111.04, Wis. Stats.), have “right-to-work” laws. </a:t>
            </a:r>
          </a:p>
          <a:p>
            <a:r>
              <a:rPr lang="en-US" sz="2000" dirty="0"/>
              <a:t>PRO Act amends Section 14(b) of the NLRA to make “valid and enforceable” collective bargaining agreements that require so-called “fair share agreements,” which require “all employees in a bargaining unit to contribute fees to a labor organization” for “collective bargaining, contract enforcement, and related expenditures as a condition of employment.” </a:t>
            </a:r>
          </a:p>
          <a:p>
            <a:endParaRPr lang="en-US" sz="20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B1B4124E-1721-4C1E-975B-9745615B7D74}"/>
              </a:ext>
            </a:extLst>
          </p:cNvPr>
          <p:cNvSpPr>
            <a:spLocks noGrp="1"/>
          </p:cNvSpPr>
          <p:nvPr>
            <p:ph type="sldNum" sz="quarter" idx="12"/>
          </p:nvPr>
        </p:nvSpPr>
        <p:spPr/>
        <p:txBody>
          <a:bodyPr/>
          <a:lstStyle/>
          <a:p>
            <a:pPr>
              <a:defRPr/>
            </a:pPr>
            <a:fld id="{F87053FC-7E0D-49BB-AEAE-653DBA262748}" type="slidenum">
              <a:rPr lang="en-US" smtClean="0"/>
              <a:pPr>
                <a:defRPr/>
              </a:pPr>
              <a:t>31</a:t>
            </a:fld>
            <a:endParaRPr lang="en-US" dirty="0"/>
          </a:p>
        </p:txBody>
      </p:sp>
    </p:spTree>
    <p:extLst>
      <p:ext uri="{BB962C8B-B14F-4D97-AF65-F5344CB8AC3E}">
        <p14:creationId xmlns:p14="http://schemas.microsoft.com/office/powerpoint/2010/main" val="675065526"/>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477DA-3F5C-4380-94F9-A83B9767E1B2}"/>
              </a:ext>
            </a:extLst>
          </p:cNvPr>
          <p:cNvSpPr>
            <a:spLocks noGrp="1"/>
          </p:cNvSpPr>
          <p:nvPr>
            <p:ph type="title"/>
          </p:nvPr>
        </p:nvSpPr>
        <p:spPr/>
        <p:txBody>
          <a:bodyPr/>
          <a:lstStyle/>
          <a:p>
            <a:r>
              <a:rPr lang="en-US" sz="3600" b="1" dirty="0"/>
              <a:t>Loss of Permanent Replacement Rights</a:t>
            </a:r>
          </a:p>
        </p:txBody>
      </p:sp>
      <p:sp>
        <p:nvSpPr>
          <p:cNvPr id="3" name="Content Placeholder 2">
            <a:extLst>
              <a:ext uri="{FF2B5EF4-FFF2-40B4-BE49-F238E27FC236}">
                <a16:creationId xmlns:a16="http://schemas.microsoft.com/office/drawing/2014/main" id="{CF844114-57A0-4CCF-B89D-15080114323C}"/>
              </a:ext>
            </a:extLst>
          </p:cNvPr>
          <p:cNvSpPr>
            <a:spLocks noGrp="1"/>
          </p:cNvSpPr>
          <p:nvPr>
            <p:ph idx="1"/>
          </p:nvPr>
        </p:nvSpPr>
        <p:spPr>
          <a:xfrm>
            <a:off x="228600" y="1677880"/>
            <a:ext cx="8763000" cy="4189520"/>
          </a:xfrm>
        </p:spPr>
        <p:txBody>
          <a:bodyPr/>
          <a:lstStyle/>
          <a:p>
            <a:pPr>
              <a:spcBef>
                <a:spcPts val="600"/>
              </a:spcBef>
            </a:pPr>
            <a:r>
              <a:rPr lang="en-US" sz="2400" dirty="0"/>
              <a:t>Since 1930s permanent replacement of economic strikers permitted. </a:t>
            </a:r>
          </a:p>
          <a:p>
            <a:pPr lvl="1">
              <a:spcBef>
                <a:spcPts val="600"/>
              </a:spcBef>
            </a:pPr>
            <a:r>
              <a:rPr lang="en-US" sz="2400" dirty="0"/>
              <a:t>Employer may lawfully refuse or defer reinstatement when the strike ends.</a:t>
            </a:r>
          </a:p>
          <a:p>
            <a:pPr>
              <a:spcBef>
                <a:spcPts val="600"/>
              </a:spcBef>
            </a:pPr>
            <a:r>
              <a:rPr lang="en-US" sz="2400" dirty="0"/>
              <a:t>PRO Act makes permanent replacement an unfair labor practice.</a:t>
            </a:r>
          </a:p>
          <a:p>
            <a:r>
              <a:rPr lang="en-US" sz="2400" dirty="0"/>
              <a:t>PRO Act amends Sec 13 of NLRA “duration, scope, frequency or intermittence of any strike or strikes shall not render such strikes or strikes unprotected or prohibited.” </a:t>
            </a:r>
          </a:p>
          <a:p>
            <a:endParaRPr lang="en-US" sz="2000" dirty="0"/>
          </a:p>
          <a:p>
            <a:endParaRPr lang="en-US" sz="2000" dirty="0"/>
          </a:p>
          <a:p>
            <a:endParaRPr lang="en-US" sz="2000" dirty="0"/>
          </a:p>
          <a:p>
            <a:endParaRPr lang="en-US" sz="1800" dirty="0"/>
          </a:p>
        </p:txBody>
      </p:sp>
      <p:sp>
        <p:nvSpPr>
          <p:cNvPr id="4" name="Slide Number Placeholder 3">
            <a:extLst>
              <a:ext uri="{FF2B5EF4-FFF2-40B4-BE49-F238E27FC236}">
                <a16:creationId xmlns:a16="http://schemas.microsoft.com/office/drawing/2014/main" id="{DC6D4E72-6F2E-431D-990B-33B802A12E06}"/>
              </a:ext>
            </a:extLst>
          </p:cNvPr>
          <p:cNvSpPr>
            <a:spLocks noGrp="1"/>
          </p:cNvSpPr>
          <p:nvPr>
            <p:ph type="sldNum" sz="quarter" idx="12"/>
          </p:nvPr>
        </p:nvSpPr>
        <p:spPr/>
        <p:txBody>
          <a:bodyPr/>
          <a:lstStyle/>
          <a:p>
            <a:pPr>
              <a:defRPr/>
            </a:pPr>
            <a:fld id="{F87053FC-7E0D-49BB-AEAE-653DBA262748}" type="slidenum">
              <a:rPr lang="en-US" smtClean="0"/>
              <a:pPr>
                <a:defRPr/>
              </a:pPr>
              <a:t>32</a:t>
            </a:fld>
            <a:endParaRPr lang="en-US" dirty="0"/>
          </a:p>
        </p:txBody>
      </p:sp>
    </p:spTree>
    <p:extLst>
      <p:ext uri="{BB962C8B-B14F-4D97-AF65-F5344CB8AC3E}">
        <p14:creationId xmlns:p14="http://schemas.microsoft.com/office/powerpoint/2010/main" val="2235413286"/>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A7ECE-5D69-4A89-9476-99A16B8D1DBB}"/>
              </a:ext>
            </a:extLst>
          </p:cNvPr>
          <p:cNvSpPr>
            <a:spLocks noGrp="1"/>
          </p:cNvSpPr>
          <p:nvPr>
            <p:ph type="title"/>
          </p:nvPr>
        </p:nvSpPr>
        <p:spPr/>
        <p:txBody>
          <a:bodyPr/>
          <a:lstStyle/>
          <a:p>
            <a:r>
              <a:rPr lang="en-US" sz="3600" b="1" dirty="0"/>
              <a:t>Secondary Strikes and Boycotts</a:t>
            </a:r>
          </a:p>
        </p:txBody>
      </p:sp>
      <p:sp>
        <p:nvSpPr>
          <p:cNvPr id="3" name="Content Placeholder 2">
            <a:extLst>
              <a:ext uri="{FF2B5EF4-FFF2-40B4-BE49-F238E27FC236}">
                <a16:creationId xmlns:a16="http://schemas.microsoft.com/office/drawing/2014/main" id="{6DABAD3F-CA5B-4B36-87D7-32FDB94059DA}"/>
              </a:ext>
            </a:extLst>
          </p:cNvPr>
          <p:cNvSpPr>
            <a:spLocks noGrp="1"/>
          </p:cNvSpPr>
          <p:nvPr>
            <p:ph idx="1"/>
          </p:nvPr>
        </p:nvSpPr>
        <p:spPr/>
        <p:txBody>
          <a:bodyPr/>
          <a:lstStyle/>
          <a:p>
            <a:r>
              <a:rPr lang="en-US" sz="2200" dirty="0"/>
              <a:t>Secondary strikes, pickets and boycotts by unions are illegal. </a:t>
            </a:r>
          </a:p>
          <a:p>
            <a:r>
              <a:rPr lang="en-US" sz="2200" dirty="0"/>
              <a:t>PRO Act removes Sections 8(b)(4) and 8(b)(7) of NLRA entirely, which broadly prohibit and regulate secondary strikes, essentially leaving them unregulated.</a:t>
            </a:r>
          </a:p>
          <a:p>
            <a:r>
              <a:rPr lang="en-US" sz="2200" dirty="0"/>
              <a:t>Unions would be able to place economic pressure on supplies, vendors, third parties, for economic, recognitional, and jurisdictional goals. </a:t>
            </a:r>
          </a:p>
          <a:p>
            <a:r>
              <a:rPr lang="en-US" sz="2200" dirty="0"/>
              <a:t>Unions could picket a businesses indefinitely to put pressure on the Employers to recognize or obtain concessions from another Employer. </a:t>
            </a:r>
          </a:p>
          <a:p>
            <a:endParaRPr lang="en-US" sz="2000" dirty="0"/>
          </a:p>
          <a:p>
            <a:endParaRPr lang="en-US" sz="2000" dirty="0"/>
          </a:p>
          <a:p>
            <a:endParaRPr lang="en-US" sz="2000" dirty="0"/>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9571364C-BDDD-4F79-892F-B2C974AE0008}"/>
              </a:ext>
            </a:extLst>
          </p:cNvPr>
          <p:cNvSpPr>
            <a:spLocks noGrp="1"/>
          </p:cNvSpPr>
          <p:nvPr>
            <p:ph type="sldNum" sz="quarter" idx="12"/>
          </p:nvPr>
        </p:nvSpPr>
        <p:spPr/>
        <p:txBody>
          <a:bodyPr/>
          <a:lstStyle/>
          <a:p>
            <a:pPr>
              <a:defRPr/>
            </a:pPr>
            <a:fld id="{F87053FC-7E0D-49BB-AEAE-653DBA262748}" type="slidenum">
              <a:rPr lang="en-US" smtClean="0"/>
              <a:pPr>
                <a:defRPr/>
              </a:pPr>
              <a:t>33</a:t>
            </a:fld>
            <a:endParaRPr lang="en-US" dirty="0"/>
          </a:p>
        </p:txBody>
      </p:sp>
    </p:spTree>
    <p:extLst>
      <p:ext uri="{BB962C8B-B14F-4D97-AF65-F5344CB8AC3E}">
        <p14:creationId xmlns:p14="http://schemas.microsoft.com/office/powerpoint/2010/main" val="1319690091"/>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B5490-2495-4039-9866-A5EE68B27A74}"/>
              </a:ext>
            </a:extLst>
          </p:cNvPr>
          <p:cNvSpPr>
            <a:spLocks noGrp="1"/>
          </p:cNvSpPr>
          <p:nvPr>
            <p:ph type="title"/>
          </p:nvPr>
        </p:nvSpPr>
        <p:spPr/>
        <p:txBody>
          <a:bodyPr/>
          <a:lstStyle/>
          <a:p>
            <a:r>
              <a:rPr lang="en-US" sz="3600" b="1" dirty="0"/>
              <a:t>Independent Contractors</a:t>
            </a:r>
          </a:p>
        </p:txBody>
      </p:sp>
      <p:sp>
        <p:nvSpPr>
          <p:cNvPr id="3" name="Content Placeholder 2">
            <a:extLst>
              <a:ext uri="{FF2B5EF4-FFF2-40B4-BE49-F238E27FC236}">
                <a16:creationId xmlns:a16="http://schemas.microsoft.com/office/drawing/2014/main" id="{0125DD70-E330-4972-98D2-0719AFF937E5}"/>
              </a:ext>
            </a:extLst>
          </p:cNvPr>
          <p:cNvSpPr>
            <a:spLocks noGrp="1"/>
          </p:cNvSpPr>
          <p:nvPr>
            <p:ph idx="1"/>
          </p:nvPr>
        </p:nvSpPr>
        <p:spPr>
          <a:xfrm>
            <a:off x="148698" y="1600200"/>
            <a:ext cx="8915400" cy="4419600"/>
          </a:xfrm>
        </p:spPr>
        <p:txBody>
          <a:bodyPr/>
          <a:lstStyle/>
          <a:p>
            <a:r>
              <a:rPr lang="en-US" sz="2200" dirty="0"/>
              <a:t>NLRA Section 2(3) gives employees, not independent contractors, Section 7 rights to join, form, assist labor organization, or to engage in other protected concerted activities. </a:t>
            </a:r>
          </a:p>
          <a:p>
            <a:pPr>
              <a:spcBef>
                <a:spcPts val="1200"/>
              </a:spcBef>
              <a:spcAft>
                <a:spcPts val="600"/>
              </a:spcAft>
            </a:pPr>
            <a:r>
              <a:rPr lang="en-US" sz="2200" dirty="0"/>
              <a:t>PRO Act would incorporate the restrictive California “ABC” test:</a:t>
            </a:r>
          </a:p>
          <a:p>
            <a:pPr lvl="1">
              <a:spcBef>
                <a:spcPts val="0"/>
              </a:spcBef>
            </a:pPr>
            <a:r>
              <a:rPr lang="en-US" sz="2200" dirty="0"/>
              <a:t>Worker is free from control or direction of hiring Company</a:t>
            </a:r>
          </a:p>
          <a:p>
            <a:pPr lvl="1">
              <a:spcBef>
                <a:spcPts val="0"/>
              </a:spcBef>
            </a:pPr>
            <a:r>
              <a:rPr lang="en-US" sz="2200" dirty="0"/>
              <a:t>Worker completes work outside the regular business of hiring Company</a:t>
            </a:r>
          </a:p>
          <a:p>
            <a:pPr lvl="1">
              <a:spcBef>
                <a:spcPts val="0"/>
              </a:spcBef>
            </a:pPr>
            <a:r>
              <a:rPr lang="en-US" sz="2200" dirty="0"/>
              <a:t>Worker customarily engages in independent business</a:t>
            </a:r>
          </a:p>
          <a:p>
            <a:r>
              <a:rPr lang="en-US" sz="2200" dirty="0"/>
              <a:t>NLRA applies union or non-union – wide-ranging implications.</a:t>
            </a:r>
          </a:p>
          <a:p>
            <a:r>
              <a:rPr lang="en-US" sz="2200" dirty="0"/>
              <a:t>Most independent contractors would have Section 7 rights. </a:t>
            </a:r>
          </a:p>
          <a:p>
            <a:endParaRPr lang="en-US" sz="2000" dirty="0"/>
          </a:p>
          <a:p>
            <a:endParaRPr lang="en-US" sz="2000" dirty="0"/>
          </a:p>
          <a:p>
            <a:pPr lvl="1"/>
            <a:endParaRPr lang="en-US" sz="1600" dirty="0"/>
          </a:p>
          <a:p>
            <a:endParaRPr lang="en-US" sz="2000" dirty="0"/>
          </a:p>
        </p:txBody>
      </p:sp>
      <p:sp>
        <p:nvSpPr>
          <p:cNvPr id="4" name="Slide Number Placeholder 3">
            <a:extLst>
              <a:ext uri="{FF2B5EF4-FFF2-40B4-BE49-F238E27FC236}">
                <a16:creationId xmlns:a16="http://schemas.microsoft.com/office/drawing/2014/main" id="{49B0CE6E-D753-4036-B4E1-F62E9F0D64AA}"/>
              </a:ext>
            </a:extLst>
          </p:cNvPr>
          <p:cNvSpPr>
            <a:spLocks noGrp="1"/>
          </p:cNvSpPr>
          <p:nvPr>
            <p:ph type="sldNum" sz="quarter" idx="12"/>
          </p:nvPr>
        </p:nvSpPr>
        <p:spPr/>
        <p:txBody>
          <a:bodyPr/>
          <a:lstStyle/>
          <a:p>
            <a:pPr>
              <a:defRPr/>
            </a:pPr>
            <a:fld id="{F87053FC-7E0D-49BB-AEAE-653DBA262748}" type="slidenum">
              <a:rPr lang="en-US" smtClean="0"/>
              <a:pPr>
                <a:defRPr/>
              </a:pPr>
              <a:t>34</a:t>
            </a:fld>
            <a:endParaRPr lang="en-US" dirty="0"/>
          </a:p>
        </p:txBody>
      </p:sp>
    </p:spTree>
    <p:extLst>
      <p:ext uri="{BB962C8B-B14F-4D97-AF65-F5344CB8AC3E}">
        <p14:creationId xmlns:p14="http://schemas.microsoft.com/office/powerpoint/2010/main" val="594469973"/>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CF7A5-5A84-41F1-9A80-AEA3AFCFF39F}"/>
              </a:ext>
            </a:extLst>
          </p:cNvPr>
          <p:cNvSpPr>
            <a:spLocks noGrp="1"/>
          </p:cNvSpPr>
          <p:nvPr>
            <p:ph type="title"/>
          </p:nvPr>
        </p:nvSpPr>
        <p:spPr/>
        <p:txBody>
          <a:bodyPr/>
          <a:lstStyle/>
          <a:p>
            <a:r>
              <a:rPr lang="en-US" sz="3600" b="1" dirty="0"/>
              <a:t>Front Line Supervisors</a:t>
            </a:r>
          </a:p>
        </p:txBody>
      </p:sp>
      <p:sp>
        <p:nvSpPr>
          <p:cNvPr id="3" name="Content Placeholder 2">
            <a:extLst>
              <a:ext uri="{FF2B5EF4-FFF2-40B4-BE49-F238E27FC236}">
                <a16:creationId xmlns:a16="http://schemas.microsoft.com/office/drawing/2014/main" id="{1A48C171-9AAD-4C58-A91F-1FECDBFBAF1F}"/>
              </a:ext>
            </a:extLst>
          </p:cNvPr>
          <p:cNvSpPr>
            <a:spLocks noGrp="1"/>
          </p:cNvSpPr>
          <p:nvPr>
            <p:ph idx="1"/>
          </p:nvPr>
        </p:nvSpPr>
        <p:spPr/>
        <p:txBody>
          <a:bodyPr/>
          <a:lstStyle/>
          <a:p>
            <a:pPr>
              <a:spcBef>
                <a:spcPts val="600"/>
              </a:spcBef>
              <a:spcAft>
                <a:spcPts val="600"/>
              </a:spcAft>
            </a:pPr>
            <a:r>
              <a:rPr lang="en-US" sz="2800" dirty="0"/>
              <a:t>PRO Act redefines supervisors.</a:t>
            </a:r>
          </a:p>
          <a:p>
            <a:pPr>
              <a:spcBef>
                <a:spcPts val="600"/>
              </a:spcBef>
              <a:spcAft>
                <a:spcPts val="600"/>
              </a:spcAft>
            </a:pPr>
            <a:r>
              <a:rPr lang="en-US" sz="2800" dirty="0"/>
              <a:t>NLRA Section 2(11) has a Twelve Factor Test. </a:t>
            </a:r>
          </a:p>
          <a:p>
            <a:pPr>
              <a:spcBef>
                <a:spcPts val="600"/>
              </a:spcBef>
              <a:spcAft>
                <a:spcPts val="600"/>
              </a:spcAft>
            </a:pPr>
            <a:r>
              <a:rPr lang="en-US" sz="2800" dirty="0"/>
              <a:t>Removes “assigning” work and “responsibility to direct.”</a:t>
            </a:r>
          </a:p>
          <a:p>
            <a:pPr marL="400050">
              <a:spcBef>
                <a:spcPts val="600"/>
              </a:spcBef>
            </a:pPr>
            <a:r>
              <a:rPr lang="en-US" sz="2800" dirty="0"/>
              <a:t>Subject lower-level/front line to NLRA coverage. </a:t>
            </a:r>
          </a:p>
        </p:txBody>
      </p:sp>
      <p:sp>
        <p:nvSpPr>
          <p:cNvPr id="4" name="Slide Number Placeholder 3">
            <a:extLst>
              <a:ext uri="{FF2B5EF4-FFF2-40B4-BE49-F238E27FC236}">
                <a16:creationId xmlns:a16="http://schemas.microsoft.com/office/drawing/2014/main" id="{56A9B0B0-1E02-4BD2-8001-DC863D40CF86}"/>
              </a:ext>
            </a:extLst>
          </p:cNvPr>
          <p:cNvSpPr>
            <a:spLocks noGrp="1"/>
          </p:cNvSpPr>
          <p:nvPr>
            <p:ph type="sldNum" sz="quarter" idx="12"/>
          </p:nvPr>
        </p:nvSpPr>
        <p:spPr/>
        <p:txBody>
          <a:bodyPr/>
          <a:lstStyle/>
          <a:p>
            <a:pPr>
              <a:defRPr/>
            </a:pPr>
            <a:fld id="{F87053FC-7E0D-49BB-AEAE-653DBA262748}" type="slidenum">
              <a:rPr lang="en-US" smtClean="0"/>
              <a:pPr>
                <a:defRPr/>
              </a:pPr>
              <a:t>35</a:t>
            </a:fld>
            <a:endParaRPr lang="en-US" dirty="0"/>
          </a:p>
        </p:txBody>
      </p:sp>
    </p:spTree>
    <p:extLst>
      <p:ext uri="{BB962C8B-B14F-4D97-AF65-F5344CB8AC3E}">
        <p14:creationId xmlns:p14="http://schemas.microsoft.com/office/powerpoint/2010/main" val="4917949"/>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FD9A0-E243-448D-97F9-A992E498EA9B}"/>
              </a:ext>
            </a:extLst>
          </p:cNvPr>
          <p:cNvSpPr>
            <a:spLocks noGrp="1"/>
          </p:cNvSpPr>
          <p:nvPr>
            <p:ph type="title"/>
          </p:nvPr>
        </p:nvSpPr>
        <p:spPr/>
        <p:txBody>
          <a:bodyPr/>
          <a:lstStyle/>
          <a:p>
            <a:r>
              <a:rPr lang="en-US" sz="3600" b="1" dirty="0"/>
              <a:t>Joint Employer</a:t>
            </a:r>
          </a:p>
        </p:txBody>
      </p:sp>
      <p:sp>
        <p:nvSpPr>
          <p:cNvPr id="3" name="Content Placeholder 2">
            <a:extLst>
              <a:ext uri="{FF2B5EF4-FFF2-40B4-BE49-F238E27FC236}">
                <a16:creationId xmlns:a16="http://schemas.microsoft.com/office/drawing/2014/main" id="{3535FDE4-1F8C-456D-A443-E713D28E9339}"/>
              </a:ext>
            </a:extLst>
          </p:cNvPr>
          <p:cNvSpPr>
            <a:spLocks noGrp="1"/>
          </p:cNvSpPr>
          <p:nvPr>
            <p:ph idx="1"/>
          </p:nvPr>
        </p:nvSpPr>
        <p:spPr/>
        <p:txBody>
          <a:bodyPr/>
          <a:lstStyle/>
          <a:p>
            <a:r>
              <a:rPr lang="en-US" sz="2000" dirty="0"/>
              <a:t>Franchiser/franchisee</a:t>
            </a:r>
          </a:p>
          <a:p>
            <a:r>
              <a:rPr lang="en-US" sz="2000" dirty="0"/>
              <a:t>Temp worker/leased worker issues</a:t>
            </a:r>
          </a:p>
          <a:p>
            <a:pPr>
              <a:spcAft>
                <a:spcPts val="600"/>
              </a:spcAft>
            </a:pPr>
            <a:r>
              <a:rPr lang="en-US" sz="2000" dirty="0"/>
              <a:t>Restore 2015 </a:t>
            </a:r>
            <a:r>
              <a:rPr lang="en-US" sz="2000" i="1" dirty="0"/>
              <a:t>Browning-Ferris</a:t>
            </a:r>
            <a:r>
              <a:rPr lang="en-US" sz="2000" dirty="0"/>
              <a:t> decision</a:t>
            </a:r>
          </a:p>
          <a:p>
            <a:pPr lvl="1">
              <a:spcBef>
                <a:spcPts val="0"/>
              </a:spcBef>
            </a:pPr>
            <a:r>
              <a:rPr lang="en-US" sz="2000" dirty="0"/>
              <a:t>Reserved control of terms and conditions</a:t>
            </a:r>
          </a:p>
          <a:p>
            <a:pPr lvl="1">
              <a:spcBef>
                <a:spcPts val="0"/>
              </a:spcBef>
            </a:pPr>
            <a:r>
              <a:rPr lang="en-US" sz="2000" dirty="0"/>
              <a:t>Indirect control</a:t>
            </a:r>
          </a:p>
          <a:p>
            <a:pPr lvl="1">
              <a:spcBef>
                <a:spcPts val="0"/>
              </a:spcBef>
            </a:pPr>
            <a:r>
              <a:rPr lang="en-US" sz="2000" dirty="0"/>
              <a:t>Limited and routine</a:t>
            </a:r>
          </a:p>
          <a:p>
            <a:pPr lvl="1">
              <a:spcBef>
                <a:spcPts val="0"/>
              </a:spcBef>
            </a:pPr>
            <a:r>
              <a:rPr lang="en-US" sz="2000" dirty="0"/>
              <a:t>Not actually exercised</a:t>
            </a:r>
          </a:p>
          <a:p>
            <a:r>
              <a:rPr lang="en-US" sz="2000" dirty="0"/>
              <a:t>PRO Act: </a:t>
            </a:r>
            <a:r>
              <a:rPr lang="en-US" sz="1600" i="1" dirty="0">
                <a:solidFill>
                  <a:schemeClr val="accent2"/>
                </a:solidFill>
                <a:latin typeface="Times New Roman" panose="02020603050405020304" pitchFamily="18" charset="0"/>
                <a:cs typeface="Times New Roman" panose="02020603050405020304" pitchFamily="18" charset="0"/>
              </a:rPr>
              <a:t>the Board or a court of competent jurisdiction shall consider as </a:t>
            </a:r>
            <a:r>
              <a:rPr lang="en-US" sz="1600" b="1" i="1" dirty="0">
                <a:solidFill>
                  <a:schemeClr val="accent2"/>
                </a:solidFill>
                <a:latin typeface="Times New Roman" panose="02020603050405020304" pitchFamily="18" charset="0"/>
                <a:cs typeface="Times New Roman" panose="02020603050405020304" pitchFamily="18" charset="0"/>
              </a:rPr>
              <a:t>relevant direct control </a:t>
            </a:r>
            <a:r>
              <a:rPr lang="en-US" sz="1600" i="1" dirty="0">
                <a:solidFill>
                  <a:schemeClr val="accent2"/>
                </a:solidFill>
                <a:latin typeface="Times New Roman" panose="02020603050405020304" pitchFamily="18" charset="0"/>
                <a:cs typeface="Times New Roman" panose="02020603050405020304" pitchFamily="18" charset="0"/>
              </a:rPr>
              <a:t>and indirect control over such terms and conditions</a:t>
            </a:r>
            <a:r>
              <a:rPr lang="en-US" sz="1600" b="1" i="1" dirty="0">
                <a:solidFill>
                  <a:schemeClr val="accent2"/>
                </a:solidFill>
                <a:latin typeface="Times New Roman" panose="02020603050405020304" pitchFamily="18" charset="0"/>
                <a:cs typeface="Times New Roman" panose="02020603050405020304" pitchFamily="18" charset="0"/>
              </a:rPr>
              <a:t>, reserved authority to control such terms and conditions</a:t>
            </a:r>
            <a:r>
              <a:rPr lang="en-US" sz="1600" i="1" dirty="0">
                <a:solidFill>
                  <a:schemeClr val="accent2"/>
                </a:solidFill>
                <a:latin typeface="Times New Roman" panose="02020603050405020304" pitchFamily="18" charset="0"/>
                <a:cs typeface="Times New Roman" panose="02020603050405020304" pitchFamily="18" charset="0"/>
              </a:rPr>
              <a:t>, and control over such terms and conditions exercised by a person in fact: Provided, That nothing herein precludes a </a:t>
            </a:r>
            <a:r>
              <a:rPr lang="en-US" sz="1600" b="1" i="1" dirty="0">
                <a:solidFill>
                  <a:schemeClr val="accent2"/>
                </a:solidFill>
                <a:latin typeface="Times New Roman" panose="02020603050405020304" pitchFamily="18" charset="0"/>
                <a:cs typeface="Times New Roman" panose="02020603050405020304" pitchFamily="18" charset="0"/>
              </a:rPr>
              <a:t>finding that indirect or reserved control standing alone can be sufficient given specific facts and circumstances</a:t>
            </a:r>
          </a:p>
        </p:txBody>
      </p:sp>
      <p:sp>
        <p:nvSpPr>
          <p:cNvPr id="4" name="Slide Number Placeholder 3">
            <a:extLst>
              <a:ext uri="{FF2B5EF4-FFF2-40B4-BE49-F238E27FC236}">
                <a16:creationId xmlns:a16="http://schemas.microsoft.com/office/drawing/2014/main" id="{081981E7-C496-4506-84D0-66EA64B9B427}"/>
              </a:ext>
            </a:extLst>
          </p:cNvPr>
          <p:cNvSpPr>
            <a:spLocks noGrp="1"/>
          </p:cNvSpPr>
          <p:nvPr>
            <p:ph type="sldNum" sz="quarter" idx="12"/>
          </p:nvPr>
        </p:nvSpPr>
        <p:spPr/>
        <p:txBody>
          <a:bodyPr/>
          <a:lstStyle/>
          <a:p>
            <a:pPr>
              <a:defRPr/>
            </a:pPr>
            <a:fld id="{F87053FC-7E0D-49BB-AEAE-653DBA262748}" type="slidenum">
              <a:rPr lang="en-US" smtClean="0"/>
              <a:pPr>
                <a:defRPr/>
              </a:pPr>
              <a:t>36</a:t>
            </a:fld>
            <a:endParaRPr lang="en-US" dirty="0"/>
          </a:p>
        </p:txBody>
      </p:sp>
    </p:spTree>
    <p:extLst>
      <p:ext uri="{BB962C8B-B14F-4D97-AF65-F5344CB8AC3E}">
        <p14:creationId xmlns:p14="http://schemas.microsoft.com/office/powerpoint/2010/main" val="1652191301"/>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2F01E-0982-4095-B9DB-EA772C4B5683}"/>
              </a:ext>
            </a:extLst>
          </p:cNvPr>
          <p:cNvSpPr>
            <a:spLocks noGrp="1"/>
          </p:cNvSpPr>
          <p:nvPr>
            <p:ph type="title"/>
          </p:nvPr>
        </p:nvSpPr>
        <p:spPr/>
        <p:txBody>
          <a:bodyPr/>
          <a:lstStyle/>
          <a:p>
            <a:r>
              <a:rPr lang="en-US" sz="3600" b="1" dirty="0"/>
              <a:t>CBAs Imposed via Binding Arbitration</a:t>
            </a:r>
          </a:p>
        </p:txBody>
      </p:sp>
      <p:sp>
        <p:nvSpPr>
          <p:cNvPr id="3" name="Content Placeholder 2">
            <a:extLst>
              <a:ext uri="{FF2B5EF4-FFF2-40B4-BE49-F238E27FC236}">
                <a16:creationId xmlns:a16="http://schemas.microsoft.com/office/drawing/2014/main" id="{187406A2-AB46-438F-BFA6-16468E486E88}"/>
              </a:ext>
            </a:extLst>
          </p:cNvPr>
          <p:cNvSpPr>
            <a:spLocks noGrp="1"/>
          </p:cNvSpPr>
          <p:nvPr>
            <p:ph idx="1"/>
          </p:nvPr>
        </p:nvSpPr>
        <p:spPr/>
        <p:txBody>
          <a:bodyPr/>
          <a:lstStyle/>
          <a:p>
            <a:r>
              <a:rPr lang="en-US" sz="2000" dirty="0"/>
              <a:t>First contracts are time-consuming: </a:t>
            </a:r>
          </a:p>
          <a:p>
            <a:pPr lvl="1"/>
            <a:r>
              <a:rPr lang="en-US" sz="2000" dirty="0"/>
              <a:t>Good faith of parties shaped parameters. </a:t>
            </a:r>
          </a:p>
          <a:p>
            <a:r>
              <a:rPr lang="en-US" sz="2000" dirty="0"/>
              <a:t>PRO Act Deadlines:</a:t>
            </a:r>
          </a:p>
          <a:p>
            <a:pPr lvl="1"/>
            <a:r>
              <a:rPr lang="en-US" sz="2000" dirty="0"/>
              <a:t>10 days to begin bargaining upon request by union;</a:t>
            </a:r>
          </a:p>
          <a:p>
            <a:pPr lvl="1"/>
            <a:r>
              <a:rPr lang="en-US" sz="2000" dirty="0"/>
              <a:t>90 days to reach agreement, then mandatory federal mediation;</a:t>
            </a:r>
          </a:p>
          <a:p>
            <a:pPr lvl="1"/>
            <a:r>
              <a:rPr lang="en-US" sz="2000" dirty="0"/>
              <a:t>30 days after mediation, mandatory arbitration.</a:t>
            </a:r>
          </a:p>
          <a:p>
            <a:r>
              <a:rPr lang="en-US" sz="2000" dirty="0"/>
              <a:t>Binding for two years.</a:t>
            </a:r>
          </a:p>
          <a:p>
            <a:r>
              <a:rPr lang="en-US" sz="2000" dirty="0"/>
              <a:t>Factors: cost of living of employees and their families, employer financial status and prospects.</a:t>
            </a:r>
          </a:p>
          <a:p>
            <a:pPr lvl="1"/>
            <a:endParaRPr lang="en-US" sz="2000" dirty="0"/>
          </a:p>
          <a:p>
            <a:pPr lvl="1"/>
            <a:endParaRPr lang="en-US" sz="2000" dirty="0"/>
          </a:p>
          <a:p>
            <a:endParaRPr lang="en-US" sz="2400" dirty="0"/>
          </a:p>
        </p:txBody>
      </p:sp>
      <p:sp>
        <p:nvSpPr>
          <p:cNvPr id="4" name="Slide Number Placeholder 3">
            <a:extLst>
              <a:ext uri="{FF2B5EF4-FFF2-40B4-BE49-F238E27FC236}">
                <a16:creationId xmlns:a16="http://schemas.microsoft.com/office/drawing/2014/main" id="{53511F44-E8F7-4EFC-BBAE-F13D4B2F9040}"/>
              </a:ext>
            </a:extLst>
          </p:cNvPr>
          <p:cNvSpPr>
            <a:spLocks noGrp="1"/>
          </p:cNvSpPr>
          <p:nvPr>
            <p:ph type="sldNum" sz="quarter" idx="12"/>
          </p:nvPr>
        </p:nvSpPr>
        <p:spPr/>
        <p:txBody>
          <a:bodyPr/>
          <a:lstStyle/>
          <a:p>
            <a:pPr>
              <a:defRPr/>
            </a:pPr>
            <a:fld id="{F87053FC-7E0D-49BB-AEAE-653DBA262748}" type="slidenum">
              <a:rPr lang="en-US" smtClean="0"/>
              <a:pPr>
                <a:defRPr/>
              </a:pPr>
              <a:t>37</a:t>
            </a:fld>
            <a:endParaRPr lang="en-US" dirty="0"/>
          </a:p>
        </p:txBody>
      </p:sp>
    </p:spTree>
    <p:extLst>
      <p:ext uri="{BB962C8B-B14F-4D97-AF65-F5344CB8AC3E}">
        <p14:creationId xmlns:p14="http://schemas.microsoft.com/office/powerpoint/2010/main" val="1894951429"/>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18D04-39A8-49A1-8579-9142ACA5C5A0}"/>
              </a:ext>
            </a:extLst>
          </p:cNvPr>
          <p:cNvSpPr>
            <a:spLocks noGrp="1"/>
          </p:cNvSpPr>
          <p:nvPr>
            <p:ph type="title"/>
          </p:nvPr>
        </p:nvSpPr>
        <p:spPr>
          <a:xfrm>
            <a:off x="152400" y="882650"/>
            <a:ext cx="8915400" cy="762000"/>
          </a:xfrm>
        </p:spPr>
        <p:txBody>
          <a:bodyPr/>
          <a:lstStyle/>
          <a:p>
            <a:r>
              <a:rPr lang="en-US" sz="3200" b="1" dirty="0"/>
              <a:t>New Organizing Campaign and Election Rules</a:t>
            </a:r>
          </a:p>
        </p:txBody>
      </p:sp>
      <p:sp>
        <p:nvSpPr>
          <p:cNvPr id="3" name="Content Placeholder 2">
            <a:extLst>
              <a:ext uri="{FF2B5EF4-FFF2-40B4-BE49-F238E27FC236}">
                <a16:creationId xmlns:a16="http://schemas.microsoft.com/office/drawing/2014/main" id="{87E3FE0F-66B8-41F3-91BC-C8001CAD6B21}"/>
              </a:ext>
            </a:extLst>
          </p:cNvPr>
          <p:cNvSpPr>
            <a:spLocks noGrp="1"/>
          </p:cNvSpPr>
          <p:nvPr>
            <p:ph idx="1"/>
          </p:nvPr>
        </p:nvSpPr>
        <p:spPr/>
        <p:txBody>
          <a:bodyPr/>
          <a:lstStyle/>
          <a:p>
            <a:r>
              <a:rPr lang="en-US" sz="1800" dirty="0"/>
              <a:t>Prohibit Employers from communicating position on union organizing during mandatory meetings.</a:t>
            </a:r>
          </a:p>
          <a:p>
            <a:r>
              <a:rPr lang="en-US" sz="1800" dirty="0"/>
              <a:t>“Persuader Rule” - Restrict right of Employer to obtain legal counsel during organizing.</a:t>
            </a:r>
          </a:p>
          <a:p>
            <a:r>
              <a:rPr lang="en-US" sz="1800" dirty="0"/>
              <a:t>Mandate employer turn over employee personal information (home address, home phone, cell phone, personal email) to union organizers in advance of election.</a:t>
            </a:r>
          </a:p>
          <a:p>
            <a:r>
              <a:rPr lang="en-US" sz="1800" dirty="0"/>
              <a:t>Card check for situations where unions lose election.</a:t>
            </a:r>
          </a:p>
          <a:p>
            <a:r>
              <a:rPr lang="en-US" sz="1800" dirty="0"/>
              <a:t>“Blocking charge” policy for decertification elections.</a:t>
            </a:r>
          </a:p>
          <a:p>
            <a:r>
              <a:rPr lang="en-US" sz="1800" dirty="0"/>
              <a:t>No “standing” for employers during union elections. </a:t>
            </a:r>
          </a:p>
          <a:p>
            <a:r>
              <a:rPr lang="en-US" sz="1800" dirty="0"/>
              <a:t>Micro-units/overwhelming community of interest standard restored. </a:t>
            </a:r>
          </a:p>
        </p:txBody>
      </p:sp>
      <p:sp>
        <p:nvSpPr>
          <p:cNvPr id="4" name="Slide Number Placeholder 3">
            <a:extLst>
              <a:ext uri="{FF2B5EF4-FFF2-40B4-BE49-F238E27FC236}">
                <a16:creationId xmlns:a16="http://schemas.microsoft.com/office/drawing/2014/main" id="{F57525A2-7140-46B9-ADE9-E31DC79860F7}"/>
              </a:ext>
            </a:extLst>
          </p:cNvPr>
          <p:cNvSpPr>
            <a:spLocks noGrp="1"/>
          </p:cNvSpPr>
          <p:nvPr>
            <p:ph type="sldNum" sz="quarter" idx="12"/>
          </p:nvPr>
        </p:nvSpPr>
        <p:spPr/>
        <p:txBody>
          <a:bodyPr/>
          <a:lstStyle/>
          <a:p>
            <a:pPr>
              <a:defRPr/>
            </a:pPr>
            <a:fld id="{F87053FC-7E0D-49BB-AEAE-653DBA262748}" type="slidenum">
              <a:rPr lang="en-US" smtClean="0"/>
              <a:pPr>
                <a:defRPr/>
              </a:pPr>
              <a:t>38</a:t>
            </a:fld>
            <a:endParaRPr lang="en-US" dirty="0"/>
          </a:p>
        </p:txBody>
      </p:sp>
    </p:spTree>
    <p:extLst>
      <p:ext uri="{BB962C8B-B14F-4D97-AF65-F5344CB8AC3E}">
        <p14:creationId xmlns:p14="http://schemas.microsoft.com/office/powerpoint/2010/main" val="1806383752"/>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8F78B-9066-46F4-8983-A18A36ECEEF4}"/>
              </a:ext>
            </a:extLst>
          </p:cNvPr>
          <p:cNvSpPr>
            <a:spLocks noGrp="1"/>
          </p:cNvSpPr>
          <p:nvPr>
            <p:ph type="title"/>
          </p:nvPr>
        </p:nvSpPr>
        <p:spPr/>
        <p:txBody>
          <a:bodyPr/>
          <a:lstStyle/>
          <a:p>
            <a:r>
              <a:rPr lang="en-US" sz="3600" b="1" dirty="0"/>
              <a:t>Mandatory Arbitration and Email</a:t>
            </a:r>
          </a:p>
        </p:txBody>
      </p:sp>
      <p:sp>
        <p:nvSpPr>
          <p:cNvPr id="3" name="Content Placeholder 2">
            <a:extLst>
              <a:ext uri="{FF2B5EF4-FFF2-40B4-BE49-F238E27FC236}">
                <a16:creationId xmlns:a16="http://schemas.microsoft.com/office/drawing/2014/main" id="{5719E650-07E2-405A-AF08-30400DBD3266}"/>
              </a:ext>
            </a:extLst>
          </p:cNvPr>
          <p:cNvSpPr>
            <a:spLocks noGrp="1"/>
          </p:cNvSpPr>
          <p:nvPr>
            <p:ph idx="1"/>
          </p:nvPr>
        </p:nvSpPr>
        <p:spPr/>
        <p:txBody>
          <a:bodyPr/>
          <a:lstStyle/>
          <a:p>
            <a:r>
              <a:rPr lang="en-US" sz="1800" dirty="0"/>
              <a:t>Class and collective action waivers in mandatory arbitration agreements were viewed as unlawful by NLRB from 2012 – 2018. </a:t>
            </a:r>
          </a:p>
          <a:p>
            <a:pPr lvl="1"/>
            <a:r>
              <a:rPr lang="en-US" sz="1600" dirty="0"/>
              <a:t>Theory: interference with protected concerted activity.</a:t>
            </a:r>
          </a:p>
          <a:p>
            <a:r>
              <a:rPr lang="en-US" sz="1800" dirty="0"/>
              <a:t>2018, </a:t>
            </a:r>
            <a:r>
              <a:rPr lang="en-US" sz="1800" i="1" dirty="0"/>
              <a:t>Epic Systems Corp. </a:t>
            </a:r>
            <a:r>
              <a:rPr lang="en-US" sz="1800" dirty="0"/>
              <a:t>and Federal Arbitration Act - Permitted</a:t>
            </a:r>
          </a:p>
          <a:p>
            <a:r>
              <a:rPr lang="en-US" sz="1800" dirty="0"/>
              <a:t>PRO Act to overrule </a:t>
            </a:r>
            <a:r>
              <a:rPr lang="en-US" sz="1800" i="1" dirty="0"/>
              <a:t>Epic Systems.</a:t>
            </a:r>
          </a:p>
          <a:p>
            <a:r>
              <a:rPr lang="en-US" sz="1800" dirty="0"/>
              <a:t>NLRB has flip-flopped since 2007 on employee use of email/electronic systems.</a:t>
            </a:r>
          </a:p>
          <a:p>
            <a:r>
              <a:rPr lang="en-US" sz="1800" dirty="0"/>
              <a:t>Employees will have right to use employer electronic communication devices to engage in union organizing. </a:t>
            </a:r>
          </a:p>
          <a:p>
            <a:pPr lvl="1"/>
            <a:r>
              <a:rPr lang="en-US" sz="1600" dirty="0"/>
              <a:t>Applies Computer, laptops, tablets, internet access, email, cellular telephones, or other company equipment</a:t>
            </a:r>
          </a:p>
        </p:txBody>
      </p:sp>
      <p:sp>
        <p:nvSpPr>
          <p:cNvPr id="4" name="Slide Number Placeholder 3">
            <a:extLst>
              <a:ext uri="{FF2B5EF4-FFF2-40B4-BE49-F238E27FC236}">
                <a16:creationId xmlns:a16="http://schemas.microsoft.com/office/drawing/2014/main" id="{21AF147E-5956-4F2C-964A-D913AC109D56}"/>
              </a:ext>
            </a:extLst>
          </p:cNvPr>
          <p:cNvSpPr>
            <a:spLocks noGrp="1"/>
          </p:cNvSpPr>
          <p:nvPr>
            <p:ph type="sldNum" sz="quarter" idx="12"/>
          </p:nvPr>
        </p:nvSpPr>
        <p:spPr/>
        <p:txBody>
          <a:bodyPr/>
          <a:lstStyle/>
          <a:p>
            <a:pPr>
              <a:defRPr/>
            </a:pPr>
            <a:fld id="{F87053FC-7E0D-49BB-AEAE-653DBA262748}" type="slidenum">
              <a:rPr lang="en-US" smtClean="0"/>
              <a:pPr>
                <a:defRPr/>
              </a:pPr>
              <a:t>39</a:t>
            </a:fld>
            <a:endParaRPr lang="en-US" dirty="0"/>
          </a:p>
        </p:txBody>
      </p:sp>
    </p:spTree>
    <p:extLst>
      <p:ext uri="{BB962C8B-B14F-4D97-AF65-F5344CB8AC3E}">
        <p14:creationId xmlns:p14="http://schemas.microsoft.com/office/powerpoint/2010/main" val="24263359"/>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noChangeArrowheads="1"/>
          </p:cNvSpPr>
          <p:nvPr>
            <p:ph type="title"/>
          </p:nvPr>
        </p:nvSpPr>
        <p:spPr>
          <a:ln>
            <a:noFill/>
          </a:ln>
        </p:spPr>
        <p:txBody>
          <a:bodyPr/>
          <a:lstStyle/>
          <a:p>
            <a:pPr eaLnBrk="1" hangingPunct="1"/>
            <a:r>
              <a:rPr lang="en-US" altLang="en-US" sz="3600" b="1" dirty="0"/>
              <a:t>Wage and Hour Laws Generally Govern</a:t>
            </a:r>
          </a:p>
        </p:txBody>
      </p:sp>
      <p:sp>
        <p:nvSpPr>
          <p:cNvPr id="3" name="Content Placeholder 2">
            <a:extLst>
              <a:ext uri="{FF2B5EF4-FFF2-40B4-BE49-F238E27FC236}">
                <a16:creationId xmlns:a16="http://schemas.microsoft.com/office/drawing/2014/main" id="{19A1D9AE-7E9C-46CF-B029-A4058E0A4533}"/>
              </a:ext>
            </a:extLst>
          </p:cNvPr>
          <p:cNvSpPr>
            <a:spLocks noGrp="1"/>
          </p:cNvSpPr>
          <p:nvPr>
            <p:ph idx="1"/>
          </p:nvPr>
        </p:nvSpPr>
        <p:spPr>
          <a:xfrm>
            <a:off x="452762" y="1740022"/>
            <a:ext cx="7843514" cy="4203577"/>
          </a:xfrm>
          <a:ln>
            <a:noFill/>
          </a:ln>
        </p:spPr>
        <p:txBody>
          <a:bodyPr>
            <a:normAutofit/>
          </a:bodyPr>
          <a:lstStyle/>
          <a:p>
            <a:pPr eaLnBrk="1" hangingPunct="1">
              <a:spcBef>
                <a:spcPts val="600"/>
              </a:spcBef>
              <a:spcAft>
                <a:spcPts val="600"/>
              </a:spcAft>
              <a:defRPr/>
            </a:pPr>
            <a:r>
              <a:rPr sz="2800" dirty="0"/>
              <a:t>Minimum wages</a:t>
            </a:r>
          </a:p>
          <a:p>
            <a:pPr eaLnBrk="1" hangingPunct="1">
              <a:spcBef>
                <a:spcPts val="600"/>
              </a:spcBef>
              <a:spcAft>
                <a:spcPts val="600"/>
              </a:spcAft>
              <a:defRPr/>
            </a:pPr>
            <a:r>
              <a:rPr sz="2800" dirty="0"/>
              <a:t>Maximum hours</a:t>
            </a:r>
          </a:p>
          <a:p>
            <a:pPr eaLnBrk="1" hangingPunct="1">
              <a:spcBef>
                <a:spcPts val="600"/>
              </a:spcBef>
              <a:spcAft>
                <a:spcPts val="600"/>
              </a:spcAft>
              <a:defRPr/>
            </a:pPr>
            <a:r>
              <a:rPr sz="2800" dirty="0"/>
              <a:t>Overtime compensation</a:t>
            </a:r>
          </a:p>
          <a:p>
            <a:pPr eaLnBrk="1" hangingPunct="1">
              <a:spcBef>
                <a:spcPts val="600"/>
              </a:spcBef>
              <a:spcAft>
                <a:spcPts val="600"/>
              </a:spcAft>
              <a:defRPr/>
            </a:pPr>
            <a:r>
              <a:rPr sz="2800" dirty="0"/>
              <a:t>Child labor</a:t>
            </a:r>
          </a:p>
          <a:p>
            <a:pPr eaLnBrk="1" hangingPunct="1">
              <a:spcBef>
                <a:spcPts val="600"/>
              </a:spcBef>
              <a:spcAft>
                <a:spcPts val="600"/>
              </a:spcAft>
              <a:defRPr/>
            </a:pPr>
            <a:r>
              <a:rPr sz="2800" dirty="0"/>
              <a:t>Equal pay</a:t>
            </a:r>
          </a:p>
          <a:p>
            <a:pPr eaLnBrk="1" hangingPunct="1">
              <a:spcBef>
                <a:spcPts val="600"/>
              </a:spcBef>
              <a:spcAft>
                <a:spcPts val="600"/>
              </a:spcAft>
              <a:defRPr/>
            </a:pPr>
            <a:r>
              <a:rPr sz="2800" dirty="0"/>
              <a:t>Payroll requirements</a:t>
            </a:r>
          </a:p>
          <a:p>
            <a:pPr eaLnBrk="1" hangingPunct="1">
              <a:spcBef>
                <a:spcPts val="600"/>
              </a:spcBef>
              <a:spcAft>
                <a:spcPts val="600"/>
              </a:spcAft>
              <a:defRPr/>
            </a:pPr>
            <a:r>
              <a:rPr sz="2800" dirty="0"/>
              <a:t>Recordkeeping</a:t>
            </a:r>
            <a:endParaRPr sz="2400" dirty="0"/>
          </a:p>
        </p:txBody>
      </p:sp>
      <p:sp>
        <p:nvSpPr>
          <p:cNvPr id="2" name="Slide Number Placeholder 1"/>
          <p:cNvSpPr>
            <a:spLocks noGrp="1"/>
          </p:cNvSpPr>
          <p:nvPr>
            <p:ph type="sldNum" sz="quarter" idx="12"/>
          </p:nvPr>
        </p:nvSpPr>
        <p:spPr/>
        <p:txBody>
          <a:bodyPr/>
          <a:lstStyle/>
          <a:p>
            <a:pPr>
              <a:defRPr/>
            </a:pPr>
            <a:fld id="{51277B72-92A5-4EFE-B7B1-691EC02D92B0}" type="slidenum">
              <a:rPr lang="en-US" smtClean="0"/>
              <a:pPr>
                <a:defRPr/>
              </a:pPr>
              <a:t>4</a:t>
            </a:fld>
            <a:endParaRPr lang="en-US" dirty="0"/>
          </a:p>
        </p:txBody>
      </p:sp>
    </p:spTree>
    <p:extLst>
      <p:ext uri="{BB962C8B-B14F-4D97-AF65-F5344CB8AC3E}">
        <p14:creationId xmlns:p14="http://schemas.microsoft.com/office/powerpoint/2010/main" val="32630109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E5701-12B4-47A2-A56D-CCF527B0B8B1}"/>
              </a:ext>
            </a:extLst>
          </p:cNvPr>
          <p:cNvSpPr>
            <a:spLocks noGrp="1"/>
          </p:cNvSpPr>
          <p:nvPr>
            <p:ph type="title"/>
          </p:nvPr>
        </p:nvSpPr>
        <p:spPr/>
        <p:txBody>
          <a:bodyPr/>
          <a:lstStyle/>
          <a:p>
            <a:r>
              <a:rPr lang="en-US" sz="4000" b="1" dirty="0"/>
              <a:t>Expanded Damages &amp; Penalties</a:t>
            </a:r>
          </a:p>
        </p:txBody>
      </p:sp>
      <p:sp>
        <p:nvSpPr>
          <p:cNvPr id="3" name="Content Placeholder 2">
            <a:extLst>
              <a:ext uri="{FF2B5EF4-FFF2-40B4-BE49-F238E27FC236}">
                <a16:creationId xmlns:a16="http://schemas.microsoft.com/office/drawing/2014/main" id="{B51042FD-2246-4C0C-B9D6-26CA5E0111DD}"/>
              </a:ext>
            </a:extLst>
          </p:cNvPr>
          <p:cNvSpPr>
            <a:spLocks noGrp="1"/>
          </p:cNvSpPr>
          <p:nvPr>
            <p:ph sz="half" idx="1"/>
          </p:nvPr>
        </p:nvSpPr>
        <p:spPr>
          <a:xfrm>
            <a:off x="228600" y="1708210"/>
            <a:ext cx="4305300" cy="4114800"/>
          </a:xfrm>
        </p:spPr>
        <p:txBody>
          <a:bodyPr/>
          <a:lstStyle/>
          <a:p>
            <a:r>
              <a:rPr lang="en-US" sz="2400" dirty="0"/>
              <a:t>Front pay	</a:t>
            </a:r>
          </a:p>
          <a:p>
            <a:r>
              <a:rPr lang="en-US" sz="2400" dirty="0"/>
              <a:t>Consequential Damage</a:t>
            </a:r>
          </a:p>
          <a:p>
            <a:r>
              <a:rPr lang="en-US" sz="2400" dirty="0"/>
              <a:t>Punitive Damages</a:t>
            </a:r>
          </a:p>
          <a:p>
            <a:r>
              <a:rPr lang="en-US" sz="2400" dirty="0"/>
              <a:t>“Liquidated Damages” – double damages</a:t>
            </a:r>
          </a:p>
          <a:p>
            <a:r>
              <a:rPr lang="en-US" sz="2400" dirty="0"/>
              <a:t>Interim Earning not deducted		</a:t>
            </a:r>
            <a:r>
              <a:rPr lang="en-US" dirty="0"/>
              <a:t>	</a:t>
            </a:r>
          </a:p>
        </p:txBody>
      </p:sp>
      <p:sp>
        <p:nvSpPr>
          <p:cNvPr id="9" name="Content Placeholder 8">
            <a:extLst>
              <a:ext uri="{FF2B5EF4-FFF2-40B4-BE49-F238E27FC236}">
                <a16:creationId xmlns:a16="http://schemas.microsoft.com/office/drawing/2014/main" id="{03A7A0C4-929A-4B4E-87E8-B8289B3F3281}"/>
              </a:ext>
            </a:extLst>
          </p:cNvPr>
          <p:cNvSpPr>
            <a:spLocks noGrp="1"/>
          </p:cNvSpPr>
          <p:nvPr>
            <p:ph sz="half" idx="2"/>
          </p:nvPr>
        </p:nvSpPr>
        <p:spPr>
          <a:xfrm>
            <a:off x="4686300" y="1708210"/>
            <a:ext cx="4305300" cy="4114800"/>
          </a:xfrm>
        </p:spPr>
        <p:txBody>
          <a:bodyPr/>
          <a:lstStyle/>
          <a:p>
            <a:r>
              <a:rPr lang="en-US" sz="2200" dirty="0"/>
              <a:t>Civil Penalties for each violation - $50,000/$100,000</a:t>
            </a:r>
          </a:p>
          <a:p>
            <a:r>
              <a:rPr lang="en-US" sz="2200" dirty="0"/>
              <a:t>$500 a day violation for failure to post notice</a:t>
            </a:r>
          </a:p>
          <a:p>
            <a:r>
              <a:rPr lang="en-US" sz="2200" dirty="0"/>
              <a:t>Expanded use of injunctions in discharge cases</a:t>
            </a:r>
          </a:p>
          <a:p>
            <a:r>
              <a:rPr lang="en-US" sz="2200" dirty="0"/>
              <a:t>Private Right of Action</a:t>
            </a:r>
          </a:p>
          <a:p>
            <a:r>
              <a:rPr lang="en-US" sz="2200" dirty="0"/>
              <a:t>Attorneys Fees</a:t>
            </a:r>
          </a:p>
          <a:p>
            <a:r>
              <a:rPr lang="en-US" sz="2200" dirty="0"/>
              <a:t>Personal liability </a:t>
            </a:r>
          </a:p>
        </p:txBody>
      </p:sp>
      <p:sp>
        <p:nvSpPr>
          <p:cNvPr id="4" name="Slide Number Placeholder 3">
            <a:extLst>
              <a:ext uri="{FF2B5EF4-FFF2-40B4-BE49-F238E27FC236}">
                <a16:creationId xmlns:a16="http://schemas.microsoft.com/office/drawing/2014/main" id="{4B177C40-B34E-4C72-9B2A-EE014C4BC663}"/>
              </a:ext>
            </a:extLst>
          </p:cNvPr>
          <p:cNvSpPr>
            <a:spLocks noGrp="1"/>
          </p:cNvSpPr>
          <p:nvPr>
            <p:ph type="sldNum" sz="quarter" idx="12"/>
          </p:nvPr>
        </p:nvSpPr>
        <p:spPr/>
        <p:txBody>
          <a:bodyPr/>
          <a:lstStyle/>
          <a:p>
            <a:pPr>
              <a:defRPr/>
            </a:pPr>
            <a:fld id="{F87053FC-7E0D-49BB-AEAE-653DBA262748}" type="slidenum">
              <a:rPr lang="en-US" smtClean="0"/>
              <a:pPr>
                <a:defRPr/>
              </a:pPr>
              <a:t>40</a:t>
            </a:fld>
            <a:endParaRPr lang="en-US" dirty="0"/>
          </a:p>
        </p:txBody>
      </p:sp>
    </p:spTree>
    <p:extLst>
      <p:ext uri="{BB962C8B-B14F-4D97-AF65-F5344CB8AC3E}">
        <p14:creationId xmlns:p14="http://schemas.microsoft.com/office/powerpoint/2010/main" val="498862473"/>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B3CDD-5A97-4D0F-A43C-9D4721986AB5}"/>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6B955CDD-DC6A-47C1-A10A-1E1B15BE969E}"/>
              </a:ext>
            </a:extLst>
          </p:cNvPr>
          <p:cNvSpPr>
            <a:spLocks noGrp="1"/>
          </p:cNvSpPr>
          <p:nvPr>
            <p:ph idx="1"/>
          </p:nvPr>
        </p:nvSpPr>
        <p:spPr>
          <a:xfrm>
            <a:off x="166454" y="1961964"/>
            <a:ext cx="8763000" cy="3905435"/>
          </a:xfrm>
        </p:spPr>
        <p:txBody>
          <a:bodyPr/>
          <a:lstStyle/>
          <a:p>
            <a:pPr marL="0" indent="0" algn="ctr">
              <a:spcBef>
                <a:spcPts val="0"/>
              </a:spcBef>
              <a:buNone/>
            </a:pPr>
            <a:endParaRPr lang="en-US" sz="2400" dirty="0">
              <a:solidFill>
                <a:schemeClr val="accent2"/>
              </a:solidFill>
            </a:endParaRPr>
          </a:p>
          <a:p>
            <a:pPr marL="114300" indent="0" algn="ctr">
              <a:spcBef>
                <a:spcPts val="600"/>
              </a:spcBef>
              <a:buNone/>
            </a:pPr>
            <a:r>
              <a:rPr lang="en-US" sz="4000" b="1" dirty="0">
                <a:solidFill>
                  <a:schemeClr val="accent2"/>
                </a:solidFill>
              </a:rPr>
              <a:t>Fiduciary Responsibility and</a:t>
            </a:r>
          </a:p>
          <a:p>
            <a:pPr marL="114300" indent="0" algn="ctr">
              <a:spcBef>
                <a:spcPts val="600"/>
              </a:spcBef>
              <a:buNone/>
            </a:pPr>
            <a:r>
              <a:rPr lang="en-US" sz="4000" b="1" dirty="0">
                <a:solidFill>
                  <a:schemeClr val="accent2"/>
                </a:solidFill>
              </a:rPr>
              <a:t> 401(k) Plan Liability</a:t>
            </a:r>
          </a:p>
        </p:txBody>
      </p:sp>
      <p:sp>
        <p:nvSpPr>
          <p:cNvPr id="4" name="Slide Number Placeholder 3">
            <a:extLst>
              <a:ext uri="{FF2B5EF4-FFF2-40B4-BE49-F238E27FC236}">
                <a16:creationId xmlns:a16="http://schemas.microsoft.com/office/drawing/2014/main" id="{3A337566-FE09-427C-92E2-04E462C2FD7B}"/>
              </a:ext>
            </a:extLst>
          </p:cNvPr>
          <p:cNvSpPr>
            <a:spLocks noGrp="1"/>
          </p:cNvSpPr>
          <p:nvPr>
            <p:ph type="sldNum" sz="quarter" idx="12"/>
          </p:nvPr>
        </p:nvSpPr>
        <p:spPr/>
        <p:txBody>
          <a:bodyPr/>
          <a:lstStyle/>
          <a:p>
            <a:fld id="{CDCD9867-40A7-4A3D-8A23-F2A7CFEA6BBE}" type="slidenum">
              <a:rPr lang="en-US" smtClean="0"/>
              <a:t>41</a:t>
            </a:fld>
            <a:endParaRPr lang="en-US" dirty="0"/>
          </a:p>
        </p:txBody>
      </p:sp>
    </p:spTree>
    <p:extLst>
      <p:ext uri="{BB962C8B-B14F-4D97-AF65-F5344CB8AC3E}">
        <p14:creationId xmlns:p14="http://schemas.microsoft.com/office/powerpoint/2010/main" val="1091614961"/>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557AD-4DE7-4522-921B-C97DC67A399F}"/>
              </a:ext>
            </a:extLst>
          </p:cNvPr>
          <p:cNvSpPr>
            <a:spLocks noGrp="1"/>
          </p:cNvSpPr>
          <p:nvPr>
            <p:ph type="title"/>
          </p:nvPr>
        </p:nvSpPr>
        <p:spPr>
          <a:xfrm>
            <a:off x="228600" y="2076633"/>
            <a:ext cx="8686800" cy="1251754"/>
          </a:xfrm>
          <a:noFill/>
        </p:spPr>
        <p:txBody>
          <a:bodyPr/>
          <a:lstStyle/>
          <a:p>
            <a:r>
              <a:rPr lang="en-US" sz="3600" b="1" dirty="0"/>
              <a:t>Investment Management </a:t>
            </a:r>
            <a:br>
              <a:rPr lang="en-US" sz="3600" b="1" dirty="0"/>
            </a:br>
            <a:r>
              <a:rPr lang="en-US" sz="3600" b="1" dirty="0"/>
              <a:t>by Plan Fiduciaries</a:t>
            </a:r>
          </a:p>
        </p:txBody>
      </p:sp>
      <p:sp>
        <p:nvSpPr>
          <p:cNvPr id="3" name="Content Placeholder 2">
            <a:extLst>
              <a:ext uri="{FF2B5EF4-FFF2-40B4-BE49-F238E27FC236}">
                <a16:creationId xmlns:a16="http://schemas.microsoft.com/office/drawing/2014/main" id="{94116979-F6D3-40A5-9C0B-185A5B8B92A0}"/>
              </a:ext>
            </a:extLst>
          </p:cNvPr>
          <p:cNvSpPr>
            <a:spLocks noGrp="1"/>
          </p:cNvSpPr>
          <p:nvPr>
            <p:ph idx="1"/>
          </p:nvPr>
        </p:nvSpPr>
        <p:spPr>
          <a:xfrm>
            <a:off x="190500" y="3429000"/>
            <a:ext cx="8763000" cy="2378474"/>
          </a:xfrm>
        </p:spPr>
        <p:txBody>
          <a:bodyPr/>
          <a:lstStyle/>
          <a:p>
            <a:pPr marL="0" indent="0" algn="ctr">
              <a:buNone/>
            </a:pPr>
            <a:r>
              <a:rPr lang="en-US" sz="2800" dirty="0"/>
              <a:t>The new “vulnerability” for Class-Action Claims</a:t>
            </a:r>
          </a:p>
        </p:txBody>
      </p:sp>
      <p:sp>
        <p:nvSpPr>
          <p:cNvPr id="4" name="Slide Number Placeholder 3">
            <a:extLst>
              <a:ext uri="{FF2B5EF4-FFF2-40B4-BE49-F238E27FC236}">
                <a16:creationId xmlns:a16="http://schemas.microsoft.com/office/drawing/2014/main" id="{5EBA2340-1005-470C-BCD6-3F6B3170B477}"/>
              </a:ext>
            </a:extLst>
          </p:cNvPr>
          <p:cNvSpPr>
            <a:spLocks noGrp="1"/>
          </p:cNvSpPr>
          <p:nvPr>
            <p:ph type="sldNum" sz="quarter" idx="12"/>
          </p:nvPr>
        </p:nvSpPr>
        <p:spPr/>
        <p:txBody>
          <a:bodyPr/>
          <a:lstStyle/>
          <a:p>
            <a:fld id="{CDCD9867-40A7-4A3D-8A23-F2A7CFEA6BBE}" type="slidenum">
              <a:rPr lang="en-US" smtClean="0"/>
              <a:t>42</a:t>
            </a:fld>
            <a:endParaRPr lang="en-US" dirty="0"/>
          </a:p>
        </p:txBody>
      </p:sp>
    </p:spTree>
    <p:extLst>
      <p:ext uri="{BB962C8B-B14F-4D97-AF65-F5344CB8AC3E}">
        <p14:creationId xmlns:p14="http://schemas.microsoft.com/office/powerpoint/2010/main" val="1975099333"/>
      </p:ext>
    </p:extLst>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Management of Plan Assets</a:t>
            </a:r>
          </a:p>
        </p:txBody>
      </p:sp>
      <p:sp>
        <p:nvSpPr>
          <p:cNvPr id="3" name="Content Placeholder 2"/>
          <p:cNvSpPr>
            <a:spLocks noGrp="1"/>
          </p:cNvSpPr>
          <p:nvPr>
            <p:ph idx="1"/>
          </p:nvPr>
        </p:nvSpPr>
        <p:spPr>
          <a:xfrm>
            <a:off x="228600" y="1699332"/>
            <a:ext cx="8763000" cy="4267200"/>
          </a:xfrm>
        </p:spPr>
        <p:txBody>
          <a:bodyPr>
            <a:normAutofit fontScale="92500" lnSpcReduction="10000"/>
          </a:bodyPr>
          <a:lstStyle/>
          <a:p>
            <a:pPr>
              <a:lnSpc>
                <a:spcPct val="120000"/>
              </a:lnSpc>
              <a:spcBef>
                <a:spcPts val="0"/>
              </a:spcBef>
              <a:spcAft>
                <a:spcPts val="600"/>
              </a:spcAft>
            </a:pPr>
            <a:r>
              <a:rPr lang="en-US" sz="2800" dirty="0">
                <a:cs typeface="Arial" panose="020B0604020202020204" pitchFamily="34" charset="0"/>
              </a:rPr>
              <a:t>ERISA § 402 Named Fiduciary</a:t>
            </a:r>
          </a:p>
          <a:p>
            <a:pPr lvl="1">
              <a:lnSpc>
                <a:spcPct val="120000"/>
              </a:lnSpc>
              <a:spcBef>
                <a:spcPts val="0"/>
              </a:spcBef>
              <a:spcAft>
                <a:spcPts val="600"/>
              </a:spcAft>
            </a:pPr>
            <a:r>
              <a:rPr lang="en-US" sz="2400" dirty="0">
                <a:cs typeface="Arial" panose="020B0604020202020204" pitchFamily="34" charset="0"/>
              </a:rPr>
              <a:t>Written plan must provide for one or more persons with the authority to control and manage the operation and administration of the plan </a:t>
            </a:r>
          </a:p>
          <a:p>
            <a:pPr>
              <a:lnSpc>
                <a:spcPct val="120000"/>
              </a:lnSpc>
              <a:spcBef>
                <a:spcPts val="0"/>
              </a:spcBef>
              <a:spcAft>
                <a:spcPts val="600"/>
              </a:spcAft>
            </a:pPr>
            <a:r>
              <a:rPr lang="en-US" sz="2800" dirty="0">
                <a:cs typeface="Arial" panose="020B0604020202020204" pitchFamily="34" charset="0"/>
              </a:rPr>
              <a:t>Delegation of Fiduciary Responsibilities</a:t>
            </a:r>
          </a:p>
          <a:p>
            <a:pPr lvl="1">
              <a:lnSpc>
                <a:spcPct val="120000"/>
              </a:lnSpc>
              <a:spcBef>
                <a:spcPts val="0"/>
              </a:spcBef>
              <a:spcAft>
                <a:spcPts val="600"/>
              </a:spcAft>
            </a:pPr>
            <a:r>
              <a:rPr lang="en-US" sz="2400" dirty="0">
                <a:cs typeface="Arial" panose="020B0604020202020204" pitchFamily="34" charset="0"/>
              </a:rPr>
              <a:t>Must be specifically permitted under the plan</a:t>
            </a:r>
          </a:p>
          <a:p>
            <a:pPr lvl="1">
              <a:lnSpc>
                <a:spcPct val="120000"/>
              </a:lnSpc>
              <a:spcBef>
                <a:spcPts val="0"/>
              </a:spcBef>
              <a:spcAft>
                <a:spcPts val="600"/>
              </a:spcAft>
            </a:pPr>
            <a:r>
              <a:rPr lang="en-US" sz="2400" dirty="0">
                <a:cs typeface="Arial" panose="020B0604020202020204" pitchFamily="34" charset="0"/>
              </a:rPr>
              <a:t>ERISA does not allow Named Fiduciary to delegate authority or control to manage plan assets  </a:t>
            </a:r>
          </a:p>
          <a:p>
            <a:pPr lvl="2">
              <a:lnSpc>
                <a:spcPct val="120000"/>
              </a:lnSpc>
              <a:spcBef>
                <a:spcPts val="0"/>
              </a:spcBef>
              <a:spcAft>
                <a:spcPts val="600"/>
              </a:spcAft>
            </a:pPr>
            <a:r>
              <a:rPr lang="en-US" sz="2100" dirty="0">
                <a:cs typeface="Arial" panose="020B0604020202020204" pitchFamily="34" charset="0"/>
              </a:rPr>
              <a:t>Named Fiduciary remains liable for investment of plan assets</a:t>
            </a:r>
          </a:p>
          <a:p>
            <a:pPr lvl="2">
              <a:lnSpc>
                <a:spcPct val="120000"/>
              </a:lnSpc>
              <a:spcBef>
                <a:spcPts val="0"/>
              </a:spcBef>
              <a:spcAft>
                <a:spcPts val="600"/>
              </a:spcAft>
            </a:pPr>
            <a:r>
              <a:rPr lang="en-US" sz="2100" dirty="0">
                <a:cs typeface="Arial" panose="020B0604020202020204" pitchFamily="34" charset="0"/>
              </a:rPr>
              <a:t>Unless an Investment Manager has been appointed</a:t>
            </a:r>
            <a:endParaRPr lang="en-US" dirty="0">
              <a:cs typeface="Arial" panose="020B0604020202020204" pitchFamily="34" charset="0"/>
            </a:endParaRPr>
          </a:p>
        </p:txBody>
      </p:sp>
      <p:sp>
        <p:nvSpPr>
          <p:cNvPr id="4" name="Slide Number Placeholder 3">
            <a:extLst>
              <a:ext uri="{FF2B5EF4-FFF2-40B4-BE49-F238E27FC236}">
                <a16:creationId xmlns:a16="http://schemas.microsoft.com/office/drawing/2014/main" id="{07D07111-E6CB-4B9F-9908-AD5C4E7AE23E}"/>
              </a:ext>
            </a:extLst>
          </p:cNvPr>
          <p:cNvSpPr>
            <a:spLocks noGrp="1"/>
          </p:cNvSpPr>
          <p:nvPr>
            <p:ph type="sldNum" sz="quarter" idx="12"/>
          </p:nvPr>
        </p:nvSpPr>
        <p:spPr/>
        <p:txBody>
          <a:bodyPr/>
          <a:lstStyle/>
          <a:p>
            <a:fld id="{CDCD9867-40A7-4A3D-8A23-F2A7CFEA6BBE}" type="slidenum">
              <a:rPr lang="en-US" smtClean="0"/>
              <a:t>43</a:t>
            </a:fld>
            <a:endParaRPr lang="en-US" dirty="0"/>
          </a:p>
        </p:txBody>
      </p:sp>
    </p:spTree>
    <p:extLst>
      <p:ext uri="{BB962C8B-B14F-4D97-AF65-F5344CB8AC3E}">
        <p14:creationId xmlns:p14="http://schemas.microsoft.com/office/powerpoint/2010/main" val="12452883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0803"/>
            <a:ext cx="8686800" cy="639726"/>
          </a:xfrm>
        </p:spPr>
        <p:txBody>
          <a:bodyPr/>
          <a:lstStyle/>
          <a:p>
            <a:r>
              <a:rPr lang="en-US" sz="3600" b="1" dirty="0"/>
              <a:t>Investment Manager</a:t>
            </a:r>
          </a:p>
        </p:txBody>
      </p:sp>
      <p:sp>
        <p:nvSpPr>
          <p:cNvPr id="3" name="Content Placeholder 2"/>
          <p:cNvSpPr>
            <a:spLocks noGrp="1"/>
          </p:cNvSpPr>
          <p:nvPr>
            <p:ph idx="1"/>
          </p:nvPr>
        </p:nvSpPr>
        <p:spPr>
          <a:xfrm>
            <a:off x="0" y="1429305"/>
            <a:ext cx="9143999" cy="4935984"/>
          </a:xfrm>
        </p:spPr>
        <p:txBody>
          <a:bodyPr>
            <a:noAutofit/>
          </a:bodyPr>
          <a:lstStyle/>
          <a:p>
            <a:pPr marL="0" indent="0">
              <a:spcBef>
                <a:spcPts val="0"/>
              </a:spcBef>
              <a:buNone/>
            </a:pPr>
            <a:r>
              <a:rPr lang="en-US" sz="2000" dirty="0">
                <a:cs typeface="Arial" panose="020B0604020202020204" pitchFamily="34" charset="0"/>
              </a:rPr>
              <a:t>ERISA § 3(38):  Any fiduciary (other than a named fiduciary or trustee)</a:t>
            </a:r>
          </a:p>
          <a:p>
            <a:pPr marL="461963" lvl="1" indent="-280988">
              <a:lnSpc>
                <a:spcPct val="150000"/>
              </a:lnSpc>
              <a:spcBef>
                <a:spcPts val="0"/>
              </a:spcBef>
            </a:pPr>
            <a:r>
              <a:rPr lang="en-US" sz="1800" dirty="0">
                <a:cs typeface="Arial" panose="020B0604020202020204" pitchFamily="34" charset="0"/>
              </a:rPr>
              <a:t>who has the power to manage, acquire, or dispose of any asset of a plan</a:t>
            </a:r>
          </a:p>
          <a:p>
            <a:pPr marL="461963" lvl="1" indent="-280988">
              <a:lnSpc>
                <a:spcPct val="150000"/>
              </a:lnSpc>
              <a:spcBef>
                <a:spcPts val="0"/>
              </a:spcBef>
            </a:pPr>
            <a:r>
              <a:rPr lang="en-US" sz="1800" dirty="0">
                <a:cs typeface="Arial" panose="020B0604020202020204" pitchFamily="34" charset="0"/>
              </a:rPr>
              <a:t>who </a:t>
            </a:r>
          </a:p>
          <a:p>
            <a:pPr marL="454025" lvl="2" indent="0">
              <a:lnSpc>
                <a:spcPct val="150000"/>
              </a:lnSpc>
              <a:spcBef>
                <a:spcPts val="0"/>
              </a:spcBef>
              <a:buNone/>
            </a:pPr>
            <a:r>
              <a:rPr lang="en-US" sz="1600" dirty="0">
                <a:cs typeface="Arial" panose="020B0604020202020204" pitchFamily="34" charset="0"/>
              </a:rPr>
              <a:t>(i) is registered as an investment advisor under the Investment Advisor Act of 1940; </a:t>
            </a:r>
            <a:br>
              <a:rPr lang="en-US" sz="1600" dirty="0">
                <a:cs typeface="Arial" panose="020B0604020202020204" pitchFamily="34" charset="0"/>
              </a:rPr>
            </a:br>
            <a:r>
              <a:rPr lang="en-US" sz="1600" dirty="0">
                <a:cs typeface="Arial" panose="020B0604020202020204" pitchFamily="34" charset="0"/>
              </a:rPr>
              <a:t>(ii) is not registered as an investment advisor under such Act by reason of paragraph (1) of section 203A(a) of such Act, is registered as an investment adviser under the laws of the State in which it maintains its principle office and place of business, and, at the time the fiduciary last filed the registration form most recently filed by the fiduciary with such State in order to maintain the fiduciary’s registration under the laws of such State, also filed a copy of such form with the Secretary;</a:t>
            </a:r>
          </a:p>
          <a:p>
            <a:pPr marL="454025" lvl="2" indent="0">
              <a:lnSpc>
                <a:spcPct val="150000"/>
              </a:lnSpc>
              <a:spcBef>
                <a:spcPts val="0"/>
              </a:spcBef>
              <a:buNone/>
            </a:pPr>
            <a:r>
              <a:rPr lang="en-US" sz="1600" dirty="0">
                <a:cs typeface="Arial" panose="020B0604020202020204" pitchFamily="34" charset="0"/>
              </a:rPr>
              <a:t>(iii) is a bank, as defined in that Act; or</a:t>
            </a:r>
          </a:p>
          <a:p>
            <a:pPr marL="454025" lvl="2" indent="0">
              <a:lnSpc>
                <a:spcPct val="150000"/>
              </a:lnSpc>
              <a:spcBef>
                <a:spcPts val="0"/>
              </a:spcBef>
              <a:buNone/>
            </a:pPr>
            <a:r>
              <a:rPr lang="en-US" sz="1600" dirty="0">
                <a:cs typeface="Arial" panose="020B0604020202020204" pitchFamily="34" charset="0"/>
              </a:rPr>
              <a:t>(iv) in an insurance company qualified to perform services described in paragraph (A) under the laws of more than one State; and</a:t>
            </a:r>
          </a:p>
        </p:txBody>
      </p:sp>
      <p:sp>
        <p:nvSpPr>
          <p:cNvPr id="4" name="Slide Number Placeholder 3">
            <a:extLst>
              <a:ext uri="{FF2B5EF4-FFF2-40B4-BE49-F238E27FC236}">
                <a16:creationId xmlns:a16="http://schemas.microsoft.com/office/drawing/2014/main" id="{406A4CC8-0D57-4645-BC18-C6D38FA28EA4}"/>
              </a:ext>
            </a:extLst>
          </p:cNvPr>
          <p:cNvSpPr>
            <a:spLocks noGrp="1"/>
          </p:cNvSpPr>
          <p:nvPr>
            <p:ph type="sldNum" sz="quarter" idx="12"/>
          </p:nvPr>
        </p:nvSpPr>
        <p:spPr/>
        <p:txBody>
          <a:bodyPr/>
          <a:lstStyle/>
          <a:p>
            <a:fld id="{CDCD9867-40A7-4A3D-8A23-F2A7CFEA6BBE}" type="slidenum">
              <a:rPr lang="en-US" smtClean="0"/>
              <a:t>44</a:t>
            </a:fld>
            <a:endParaRPr lang="en-US" dirty="0"/>
          </a:p>
        </p:txBody>
      </p:sp>
    </p:spTree>
    <p:extLst>
      <p:ext uri="{BB962C8B-B14F-4D97-AF65-F5344CB8AC3E}">
        <p14:creationId xmlns:p14="http://schemas.microsoft.com/office/powerpoint/2010/main" val="1682596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07337"/>
            <a:ext cx="8686800" cy="639726"/>
          </a:xfrm>
        </p:spPr>
        <p:txBody>
          <a:bodyPr/>
          <a:lstStyle/>
          <a:p>
            <a:r>
              <a:rPr lang="en-US" sz="3600" b="1" dirty="0"/>
              <a:t>Investment Manager </a:t>
            </a:r>
            <a:r>
              <a:rPr lang="en-US" sz="2800" b="1" dirty="0"/>
              <a:t>(cont.)</a:t>
            </a:r>
            <a:endParaRPr lang="en-US" sz="3600" b="1" dirty="0"/>
          </a:p>
        </p:txBody>
      </p:sp>
      <p:sp>
        <p:nvSpPr>
          <p:cNvPr id="3" name="Content Placeholder 2"/>
          <p:cNvSpPr>
            <a:spLocks noGrp="1"/>
          </p:cNvSpPr>
          <p:nvPr>
            <p:ph idx="1"/>
          </p:nvPr>
        </p:nvSpPr>
        <p:spPr>
          <a:xfrm>
            <a:off x="159797" y="1544715"/>
            <a:ext cx="8913181" cy="4437444"/>
          </a:xfrm>
        </p:spPr>
        <p:txBody>
          <a:bodyPr>
            <a:noAutofit/>
          </a:bodyPr>
          <a:lstStyle/>
          <a:p>
            <a:pPr marL="461963" lvl="1">
              <a:spcBef>
                <a:spcPts val="0"/>
              </a:spcBef>
            </a:pPr>
            <a:r>
              <a:rPr lang="en-US" sz="2400" dirty="0">
                <a:cs typeface="Arial" panose="020B0604020202020204" pitchFamily="34" charset="0"/>
              </a:rPr>
              <a:t>Has acknowledged in writing that he is a fiduciary with respect to the plan. </a:t>
            </a:r>
          </a:p>
          <a:p>
            <a:pPr marL="461963" lvl="1">
              <a:spcBef>
                <a:spcPts val="0"/>
              </a:spcBef>
            </a:pPr>
            <a:r>
              <a:rPr lang="en-US" sz="2400" dirty="0">
                <a:cs typeface="Arial" panose="020B0604020202020204" pitchFamily="34" charset="0"/>
              </a:rPr>
              <a:t>Appointed by the named fiduciary of the plan</a:t>
            </a:r>
          </a:p>
          <a:p>
            <a:pPr marL="461963" lvl="1">
              <a:spcBef>
                <a:spcPts val="0"/>
              </a:spcBef>
            </a:pPr>
            <a:r>
              <a:rPr lang="en-US" sz="2400" dirty="0">
                <a:cs typeface="Arial" panose="020B0604020202020204" pitchFamily="34" charset="0"/>
              </a:rPr>
              <a:t>Subject to fiduciary duties under ERISA</a:t>
            </a:r>
          </a:p>
        </p:txBody>
      </p:sp>
      <p:sp>
        <p:nvSpPr>
          <p:cNvPr id="4" name="Slide Number Placeholder 3">
            <a:extLst>
              <a:ext uri="{FF2B5EF4-FFF2-40B4-BE49-F238E27FC236}">
                <a16:creationId xmlns:a16="http://schemas.microsoft.com/office/drawing/2014/main" id="{B9751E0A-3EB4-4F4C-8DA4-8FA07AA6396D}"/>
              </a:ext>
            </a:extLst>
          </p:cNvPr>
          <p:cNvSpPr>
            <a:spLocks noGrp="1"/>
          </p:cNvSpPr>
          <p:nvPr>
            <p:ph type="sldNum" sz="quarter" idx="12"/>
          </p:nvPr>
        </p:nvSpPr>
        <p:spPr/>
        <p:txBody>
          <a:bodyPr/>
          <a:lstStyle/>
          <a:p>
            <a:fld id="{CDCD9867-40A7-4A3D-8A23-F2A7CFEA6BBE}" type="slidenum">
              <a:rPr lang="en-US" smtClean="0"/>
              <a:t>45</a:t>
            </a:fld>
            <a:endParaRPr lang="en-US" dirty="0"/>
          </a:p>
        </p:txBody>
      </p:sp>
    </p:spTree>
    <p:extLst>
      <p:ext uri="{BB962C8B-B14F-4D97-AF65-F5344CB8AC3E}">
        <p14:creationId xmlns:p14="http://schemas.microsoft.com/office/powerpoint/2010/main" val="15050200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Investment Advisor</a:t>
            </a:r>
          </a:p>
        </p:txBody>
      </p:sp>
      <p:sp>
        <p:nvSpPr>
          <p:cNvPr id="3" name="Content Placeholder 2"/>
          <p:cNvSpPr>
            <a:spLocks noGrp="1"/>
          </p:cNvSpPr>
          <p:nvPr>
            <p:ph idx="1"/>
          </p:nvPr>
        </p:nvSpPr>
        <p:spPr/>
        <p:txBody>
          <a:bodyPr>
            <a:normAutofit fontScale="92500"/>
          </a:bodyPr>
          <a:lstStyle/>
          <a:p>
            <a:pPr>
              <a:lnSpc>
                <a:spcPct val="120000"/>
              </a:lnSpc>
              <a:spcBef>
                <a:spcPts val="0"/>
              </a:spcBef>
              <a:spcAft>
                <a:spcPts val="600"/>
              </a:spcAft>
            </a:pPr>
            <a:r>
              <a:rPr lang="en-US" dirty="0">
                <a:cs typeface="Arial" panose="020B0604020202020204" pitchFamily="34" charset="0"/>
              </a:rPr>
              <a:t>Plan Fiduciary</a:t>
            </a:r>
          </a:p>
          <a:p>
            <a:pPr lvl="1">
              <a:lnSpc>
                <a:spcPct val="120000"/>
              </a:lnSpc>
              <a:spcBef>
                <a:spcPts val="0"/>
              </a:spcBef>
              <a:spcAft>
                <a:spcPts val="600"/>
              </a:spcAft>
            </a:pPr>
            <a:r>
              <a:rPr lang="en-US" dirty="0">
                <a:cs typeface="Arial" panose="020B0604020202020204" pitchFamily="34" charset="0"/>
              </a:rPr>
              <a:t>Any person is a fiduciary to the extent he or she:</a:t>
            </a:r>
          </a:p>
          <a:p>
            <a:pPr lvl="2">
              <a:lnSpc>
                <a:spcPct val="120000"/>
              </a:lnSpc>
              <a:spcBef>
                <a:spcPts val="0"/>
              </a:spcBef>
              <a:spcAft>
                <a:spcPts val="600"/>
              </a:spcAft>
            </a:pPr>
            <a:r>
              <a:rPr lang="en-US" dirty="0">
                <a:cs typeface="Arial" panose="020B0604020202020204" pitchFamily="34" charset="0"/>
              </a:rPr>
              <a:t>Renders investment advice for a fee or other compensation, direct or indirect, with respect to any moneys or other property of such plan, or has any authority or responsibility to do so</a:t>
            </a:r>
          </a:p>
          <a:p>
            <a:pPr lvl="1">
              <a:lnSpc>
                <a:spcPct val="120000"/>
              </a:lnSpc>
              <a:spcBef>
                <a:spcPts val="0"/>
              </a:spcBef>
              <a:spcAft>
                <a:spcPts val="600"/>
              </a:spcAft>
            </a:pPr>
            <a:r>
              <a:rPr lang="en-US" dirty="0">
                <a:cs typeface="Arial" panose="020B0604020202020204" pitchFamily="34" charset="0"/>
              </a:rPr>
              <a:t>Provides investment advice, but ultimate decision made by plan sponsor</a:t>
            </a:r>
          </a:p>
        </p:txBody>
      </p:sp>
      <p:sp>
        <p:nvSpPr>
          <p:cNvPr id="4" name="Slide Number Placeholder 3">
            <a:extLst>
              <a:ext uri="{FF2B5EF4-FFF2-40B4-BE49-F238E27FC236}">
                <a16:creationId xmlns:a16="http://schemas.microsoft.com/office/drawing/2014/main" id="{AE9E490F-FA6E-470A-966D-AD964CA8B7D2}"/>
              </a:ext>
            </a:extLst>
          </p:cNvPr>
          <p:cNvSpPr>
            <a:spLocks noGrp="1"/>
          </p:cNvSpPr>
          <p:nvPr>
            <p:ph type="sldNum" sz="quarter" idx="12"/>
          </p:nvPr>
        </p:nvSpPr>
        <p:spPr/>
        <p:txBody>
          <a:bodyPr/>
          <a:lstStyle/>
          <a:p>
            <a:fld id="{CDCD9867-40A7-4A3D-8A23-F2A7CFEA6BBE}" type="slidenum">
              <a:rPr lang="en-US" smtClean="0"/>
              <a:t>46</a:t>
            </a:fld>
            <a:endParaRPr lang="en-US" dirty="0"/>
          </a:p>
        </p:txBody>
      </p:sp>
    </p:spTree>
    <p:extLst>
      <p:ext uri="{BB962C8B-B14F-4D97-AF65-F5344CB8AC3E}">
        <p14:creationId xmlns:p14="http://schemas.microsoft.com/office/powerpoint/2010/main" val="28322067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85784"/>
            <a:ext cx="8686800" cy="713954"/>
          </a:xfrm>
        </p:spPr>
        <p:txBody>
          <a:bodyPr/>
          <a:lstStyle/>
          <a:p>
            <a:r>
              <a:rPr lang="en-US" sz="4000" b="1" dirty="0"/>
              <a:t>Advisor v. Manager</a:t>
            </a:r>
          </a:p>
        </p:txBody>
      </p:sp>
      <p:sp>
        <p:nvSpPr>
          <p:cNvPr id="3" name="Content Placeholder 2"/>
          <p:cNvSpPr>
            <a:spLocks noGrp="1"/>
          </p:cNvSpPr>
          <p:nvPr>
            <p:ph idx="1"/>
          </p:nvPr>
        </p:nvSpPr>
        <p:spPr/>
        <p:txBody>
          <a:bodyPr/>
          <a:lstStyle/>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515137892"/>
              </p:ext>
            </p:extLst>
          </p:nvPr>
        </p:nvGraphicFramePr>
        <p:xfrm>
          <a:off x="1524000" y="1525783"/>
          <a:ext cx="6096000" cy="42976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612843">
                <a:tc>
                  <a:txBody>
                    <a:bodyPr/>
                    <a:lstStyle/>
                    <a:p>
                      <a:endParaRPr lang="en-US" dirty="0"/>
                    </a:p>
                  </a:txBody>
                  <a:tcPr/>
                </a:tc>
                <a:tc>
                  <a:txBody>
                    <a:bodyPr/>
                    <a:lstStyle/>
                    <a:p>
                      <a:pPr algn="ctr"/>
                      <a:r>
                        <a:rPr lang="en-US" dirty="0"/>
                        <a:t>Investment</a:t>
                      </a:r>
                      <a:r>
                        <a:rPr lang="en-US" baseline="0" dirty="0"/>
                        <a:t> Advisor </a:t>
                      </a:r>
                      <a:endParaRPr lang="en-US" dirty="0"/>
                    </a:p>
                  </a:txBody>
                  <a:tcPr/>
                </a:tc>
                <a:tc>
                  <a:txBody>
                    <a:bodyPr/>
                    <a:lstStyle/>
                    <a:p>
                      <a:pPr algn="ctr"/>
                      <a:r>
                        <a:rPr lang="en-US" dirty="0"/>
                        <a:t>Investment</a:t>
                      </a:r>
                      <a:r>
                        <a:rPr lang="en-US" baseline="0" dirty="0"/>
                        <a:t> Manager</a:t>
                      </a:r>
                      <a:endParaRPr lang="en-US" dirty="0"/>
                    </a:p>
                  </a:txBody>
                  <a:tcPr/>
                </a:tc>
                <a:extLst>
                  <a:ext uri="{0D108BD9-81ED-4DB2-BD59-A6C34878D82A}">
                    <a16:rowId xmlns:a16="http://schemas.microsoft.com/office/drawing/2014/main" val="10000"/>
                  </a:ext>
                </a:extLst>
              </a:tr>
              <a:tr h="612843">
                <a:tc>
                  <a:txBody>
                    <a:bodyPr/>
                    <a:lstStyle/>
                    <a:p>
                      <a:r>
                        <a:rPr lang="en-US" dirty="0"/>
                        <a:t>Discretionary Authority </a:t>
                      </a:r>
                    </a:p>
                  </a:txBody>
                  <a:tcPr/>
                </a:tc>
                <a:tc>
                  <a:txBody>
                    <a:bodyPr/>
                    <a:lstStyle/>
                    <a:p>
                      <a:r>
                        <a:rPr lang="en-US" u="none" baseline="0" dirty="0"/>
                        <a:t>No</a:t>
                      </a:r>
                      <a:endParaRPr lang="en-US" dirty="0"/>
                    </a:p>
                  </a:txBody>
                  <a:tcPr/>
                </a:tc>
                <a:tc>
                  <a:txBody>
                    <a:bodyPr/>
                    <a:lstStyle/>
                    <a:p>
                      <a:r>
                        <a:rPr lang="en-US" dirty="0"/>
                        <a:t>Yes</a:t>
                      </a:r>
                    </a:p>
                  </a:txBody>
                  <a:tcPr/>
                </a:tc>
                <a:extLst>
                  <a:ext uri="{0D108BD9-81ED-4DB2-BD59-A6C34878D82A}">
                    <a16:rowId xmlns:a16="http://schemas.microsoft.com/office/drawing/2014/main" val="10001"/>
                  </a:ext>
                </a:extLst>
              </a:tr>
              <a:tr h="1138136">
                <a:tc>
                  <a:txBody>
                    <a:bodyPr/>
                    <a:lstStyle/>
                    <a:p>
                      <a:r>
                        <a:rPr lang="en-US" dirty="0"/>
                        <a:t>Fiduciary</a:t>
                      </a:r>
                      <a:r>
                        <a:rPr lang="en-US" baseline="0" dirty="0"/>
                        <a:t> Status</a:t>
                      </a:r>
                      <a:endParaRPr lang="en-US" dirty="0"/>
                    </a:p>
                  </a:txBody>
                  <a:tcPr/>
                </a:tc>
                <a:tc>
                  <a:txBody>
                    <a:bodyPr/>
                    <a:lstStyle/>
                    <a:p>
                      <a:r>
                        <a:rPr lang="en-US" dirty="0"/>
                        <a:t>Functional Fiduciary</a:t>
                      </a:r>
                    </a:p>
                  </a:txBody>
                  <a:tcPr/>
                </a:tc>
                <a:tc>
                  <a:txBody>
                    <a:bodyPr/>
                    <a:lstStyle/>
                    <a:p>
                      <a:r>
                        <a:rPr lang="en-US" dirty="0"/>
                        <a:t>Required</a:t>
                      </a:r>
                      <a:r>
                        <a:rPr lang="en-US" baseline="0" dirty="0"/>
                        <a:t> to acknowledge fiduciary status in writing</a:t>
                      </a:r>
                      <a:endParaRPr lang="en-US" dirty="0"/>
                    </a:p>
                  </a:txBody>
                  <a:tcPr/>
                </a:tc>
                <a:extLst>
                  <a:ext uri="{0D108BD9-81ED-4DB2-BD59-A6C34878D82A}">
                    <a16:rowId xmlns:a16="http://schemas.microsoft.com/office/drawing/2014/main" val="10002"/>
                  </a:ext>
                </a:extLst>
              </a:tr>
              <a:tr h="350196">
                <a:tc>
                  <a:txBody>
                    <a:bodyPr/>
                    <a:lstStyle/>
                    <a:p>
                      <a:r>
                        <a:rPr lang="en-US" dirty="0"/>
                        <a:t>Fiduciary</a:t>
                      </a:r>
                      <a:r>
                        <a:rPr lang="en-US" baseline="0" dirty="0"/>
                        <a:t> Duties</a:t>
                      </a:r>
                      <a:endParaRPr lang="en-US" dirty="0"/>
                    </a:p>
                  </a:txBody>
                  <a:tcPr/>
                </a:tc>
                <a:tc>
                  <a:txBody>
                    <a:bodyPr/>
                    <a:lstStyle/>
                    <a:p>
                      <a:r>
                        <a:rPr lang="en-US" dirty="0"/>
                        <a:t>§ 404 of ERISA</a:t>
                      </a:r>
                    </a:p>
                  </a:txBody>
                  <a:tcPr/>
                </a:tc>
                <a:tc>
                  <a:txBody>
                    <a:bodyPr/>
                    <a:lstStyle/>
                    <a:p>
                      <a:r>
                        <a:rPr lang="en-US" dirty="0"/>
                        <a:t>§ 404 of ERISA</a:t>
                      </a:r>
                    </a:p>
                  </a:txBody>
                  <a:tcPr/>
                </a:tc>
                <a:extLst>
                  <a:ext uri="{0D108BD9-81ED-4DB2-BD59-A6C34878D82A}">
                    <a16:rowId xmlns:a16="http://schemas.microsoft.com/office/drawing/2014/main" val="10003"/>
                  </a:ext>
                </a:extLst>
              </a:tr>
              <a:tr h="1400783">
                <a:tc>
                  <a:txBody>
                    <a:bodyPr/>
                    <a:lstStyle/>
                    <a:p>
                      <a:r>
                        <a:rPr lang="en-US" dirty="0"/>
                        <a:t>Plan Sponsor</a:t>
                      </a:r>
                      <a:r>
                        <a:rPr lang="en-US" baseline="0" dirty="0"/>
                        <a:t> Liability</a:t>
                      </a:r>
                      <a:endParaRPr lang="en-US" dirty="0"/>
                    </a:p>
                  </a:txBody>
                  <a:tcPr/>
                </a:tc>
                <a:tc>
                  <a:txBody>
                    <a:bodyPr/>
                    <a:lstStyle/>
                    <a:p>
                      <a:r>
                        <a:rPr lang="en-US" dirty="0"/>
                        <a:t>Remains liable for plan</a:t>
                      </a:r>
                      <a:r>
                        <a:rPr lang="en-US" baseline="0" dirty="0"/>
                        <a:t> investments</a:t>
                      </a:r>
                      <a:endParaRPr lang="en-US" dirty="0"/>
                    </a:p>
                  </a:txBody>
                  <a:tcPr/>
                </a:tc>
                <a:tc>
                  <a:txBody>
                    <a:bodyPr/>
                    <a:lstStyle/>
                    <a:p>
                      <a:r>
                        <a:rPr lang="en-US" dirty="0"/>
                        <a:t>Liable only for selection</a:t>
                      </a:r>
                      <a:r>
                        <a:rPr lang="en-US" baseline="0" dirty="0"/>
                        <a:t> and monitoring of the investment manager</a:t>
                      </a:r>
                      <a:endParaRPr lang="en-US" dirty="0"/>
                    </a:p>
                  </a:txBody>
                  <a:tcPr/>
                </a:tc>
                <a:extLst>
                  <a:ext uri="{0D108BD9-81ED-4DB2-BD59-A6C34878D82A}">
                    <a16:rowId xmlns:a16="http://schemas.microsoft.com/office/drawing/2014/main" val="10004"/>
                  </a:ext>
                </a:extLst>
              </a:tr>
            </a:tbl>
          </a:graphicData>
        </a:graphic>
      </p:graphicFrame>
      <p:sp>
        <p:nvSpPr>
          <p:cNvPr id="4" name="Slide Number Placeholder 3">
            <a:extLst>
              <a:ext uri="{FF2B5EF4-FFF2-40B4-BE49-F238E27FC236}">
                <a16:creationId xmlns:a16="http://schemas.microsoft.com/office/drawing/2014/main" id="{69B5927F-EF37-419B-88A0-99CD7EDC8325}"/>
              </a:ext>
            </a:extLst>
          </p:cNvPr>
          <p:cNvSpPr>
            <a:spLocks noGrp="1"/>
          </p:cNvSpPr>
          <p:nvPr>
            <p:ph type="sldNum" sz="quarter" idx="12"/>
          </p:nvPr>
        </p:nvSpPr>
        <p:spPr/>
        <p:txBody>
          <a:bodyPr/>
          <a:lstStyle/>
          <a:p>
            <a:fld id="{CDCD9867-40A7-4A3D-8A23-F2A7CFEA6BBE}" type="slidenum">
              <a:rPr lang="en-US" smtClean="0"/>
              <a:t>47</a:t>
            </a:fld>
            <a:endParaRPr lang="en-US" dirty="0"/>
          </a:p>
        </p:txBody>
      </p:sp>
    </p:spTree>
    <p:extLst>
      <p:ext uri="{BB962C8B-B14F-4D97-AF65-F5344CB8AC3E}">
        <p14:creationId xmlns:p14="http://schemas.microsoft.com/office/powerpoint/2010/main" val="39123228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Fiduciary Duties</a:t>
            </a:r>
          </a:p>
        </p:txBody>
      </p:sp>
      <p:sp>
        <p:nvSpPr>
          <p:cNvPr id="3" name="Content Placeholder 2"/>
          <p:cNvSpPr>
            <a:spLocks noGrp="1"/>
          </p:cNvSpPr>
          <p:nvPr>
            <p:ph idx="1"/>
          </p:nvPr>
        </p:nvSpPr>
        <p:spPr>
          <a:xfrm>
            <a:off x="497150" y="1752600"/>
            <a:ext cx="8494449" cy="4114800"/>
          </a:xfrm>
        </p:spPr>
        <p:txBody>
          <a:bodyPr>
            <a:normAutofit/>
          </a:bodyPr>
          <a:lstStyle/>
          <a:p>
            <a:r>
              <a:rPr lang="en-US" dirty="0">
                <a:latin typeface="Arial" panose="020B0604020202020204" pitchFamily="34" charset="0"/>
                <a:cs typeface="Arial" panose="020B0604020202020204" pitchFamily="34" charset="0"/>
              </a:rPr>
              <a:t>Loyalty/Exclusive Benefit Rule</a:t>
            </a:r>
          </a:p>
          <a:p>
            <a:r>
              <a:rPr lang="en-US" dirty="0">
                <a:latin typeface="Arial" panose="020B0604020202020204" pitchFamily="34" charset="0"/>
                <a:cs typeface="Arial" panose="020B0604020202020204" pitchFamily="34" charset="0"/>
              </a:rPr>
              <a:t>Prudence</a:t>
            </a:r>
          </a:p>
          <a:p>
            <a:r>
              <a:rPr lang="en-US" dirty="0">
                <a:latin typeface="Arial" panose="020B0604020202020204" pitchFamily="34" charset="0"/>
                <a:cs typeface="Arial" panose="020B0604020202020204" pitchFamily="34" charset="0"/>
              </a:rPr>
              <a:t>Diversification</a:t>
            </a:r>
          </a:p>
          <a:p>
            <a:r>
              <a:rPr lang="en-US" dirty="0">
                <a:latin typeface="Arial" panose="020B0604020202020204" pitchFamily="34" charset="0"/>
                <a:cs typeface="Arial" panose="020B0604020202020204" pitchFamily="34" charset="0"/>
              </a:rPr>
              <a:t>Act in Accordance with Plan Documents and ERISA</a:t>
            </a:r>
          </a:p>
        </p:txBody>
      </p:sp>
      <p:sp>
        <p:nvSpPr>
          <p:cNvPr id="4" name="Slide Number Placeholder 3">
            <a:extLst>
              <a:ext uri="{FF2B5EF4-FFF2-40B4-BE49-F238E27FC236}">
                <a16:creationId xmlns:a16="http://schemas.microsoft.com/office/drawing/2014/main" id="{D2389B5B-1BC9-48F9-A558-116D614C21D8}"/>
              </a:ext>
            </a:extLst>
          </p:cNvPr>
          <p:cNvSpPr>
            <a:spLocks noGrp="1"/>
          </p:cNvSpPr>
          <p:nvPr>
            <p:ph type="sldNum" sz="quarter" idx="12"/>
          </p:nvPr>
        </p:nvSpPr>
        <p:spPr/>
        <p:txBody>
          <a:bodyPr/>
          <a:lstStyle/>
          <a:p>
            <a:fld id="{CDCD9867-40A7-4A3D-8A23-F2A7CFEA6BBE}" type="slidenum">
              <a:rPr lang="en-US" smtClean="0"/>
              <a:t>48</a:t>
            </a:fld>
            <a:endParaRPr lang="en-US" dirty="0"/>
          </a:p>
        </p:txBody>
      </p:sp>
    </p:spTree>
    <p:extLst>
      <p:ext uri="{BB962C8B-B14F-4D97-AF65-F5344CB8AC3E}">
        <p14:creationId xmlns:p14="http://schemas.microsoft.com/office/powerpoint/2010/main" val="7841598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0486"/>
            <a:ext cx="8686800" cy="760164"/>
          </a:xfrm>
        </p:spPr>
        <p:txBody>
          <a:bodyPr>
            <a:normAutofit/>
          </a:bodyPr>
          <a:lstStyle/>
          <a:p>
            <a:r>
              <a:rPr lang="en-US" sz="3600" b="1" dirty="0"/>
              <a:t>Duty of Prudence</a:t>
            </a:r>
          </a:p>
        </p:txBody>
      </p:sp>
      <p:sp>
        <p:nvSpPr>
          <p:cNvPr id="3" name="Content Placeholder 2"/>
          <p:cNvSpPr>
            <a:spLocks noGrp="1"/>
          </p:cNvSpPr>
          <p:nvPr>
            <p:ph idx="1"/>
          </p:nvPr>
        </p:nvSpPr>
        <p:spPr>
          <a:xfrm>
            <a:off x="301840" y="1722267"/>
            <a:ext cx="8504809" cy="4259891"/>
          </a:xfrm>
        </p:spPr>
        <p:txBody>
          <a:bodyPr>
            <a:noAutofit/>
          </a:bodyPr>
          <a:lstStyle/>
          <a:p>
            <a:pPr marL="137160" lvl="1" indent="0">
              <a:spcBef>
                <a:spcPts val="0"/>
              </a:spcBef>
              <a:spcAft>
                <a:spcPts val="600"/>
              </a:spcAft>
              <a:buClr>
                <a:schemeClr val="tx1">
                  <a:shade val="95000"/>
                </a:schemeClr>
              </a:buClr>
              <a:buSzPct val="65000"/>
              <a:buNone/>
            </a:pPr>
            <a:r>
              <a:rPr lang="en-US" sz="2400" dirty="0">
                <a:cs typeface="Arial" panose="020B0604020202020204" pitchFamily="34" charset="0"/>
              </a:rPr>
              <a:t>Fiduciary must act “with the care, skill, prudence and diligence under the circumstances then prevailing that a prudent man acting in a like capacity familiar with such matters would use in the conduct of an enterprise of like character and with like aims.”</a:t>
            </a:r>
          </a:p>
        </p:txBody>
      </p:sp>
      <p:sp>
        <p:nvSpPr>
          <p:cNvPr id="4" name="Slide Number Placeholder 3">
            <a:extLst>
              <a:ext uri="{FF2B5EF4-FFF2-40B4-BE49-F238E27FC236}">
                <a16:creationId xmlns:a16="http://schemas.microsoft.com/office/drawing/2014/main" id="{904928D0-B802-430C-9EDF-1A3E53B23A96}"/>
              </a:ext>
            </a:extLst>
          </p:cNvPr>
          <p:cNvSpPr>
            <a:spLocks noGrp="1"/>
          </p:cNvSpPr>
          <p:nvPr>
            <p:ph type="sldNum" sz="quarter" idx="12"/>
          </p:nvPr>
        </p:nvSpPr>
        <p:spPr/>
        <p:txBody>
          <a:bodyPr/>
          <a:lstStyle/>
          <a:p>
            <a:fld id="{CDCD9867-40A7-4A3D-8A23-F2A7CFEA6BBE}" type="slidenum">
              <a:rPr lang="en-US" smtClean="0"/>
              <a:t>49</a:t>
            </a:fld>
            <a:endParaRPr lang="en-US" dirty="0"/>
          </a:p>
        </p:txBody>
      </p:sp>
    </p:spTree>
    <p:extLst>
      <p:ext uri="{BB962C8B-B14F-4D97-AF65-F5344CB8AC3E}">
        <p14:creationId xmlns:p14="http://schemas.microsoft.com/office/powerpoint/2010/main" val="3453044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C8741-566D-4F63-A814-593484A03DC2}"/>
              </a:ext>
            </a:extLst>
          </p:cNvPr>
          <p:cNvSpPr>
            <a:spLocks noGrp="1"/>
          </p:cNvSpPr>
          <p:nvPr>
            <p:ph type="title"/>
          </p:nvPr>
        </p:nvSpPr>
        <p:spPr/>
        <p:txBody>
          <a:bodyPr/>
          <a:lstStyle/>
          <a:p>
            <a:r>
              <a:rPr lang="en-US" sz="4000" b="1" dirty="0"/>
              <a:t>Wage and Hour Class Actions</a:t>
            </a:r>
          </a:p>
        </p:txBody>
      </p:sp>
      <p:sp>
        <p:nvSpPr>
          <p:cNvPr id="3" name="Content Placeholder 2">
            <a:extLst>
              <a:ext uri="{FF2B5EF4-FFF2-40B4-BE49-F238E27FC236}">
                <a16:creationId xmlns:a16="http://schemas.microsoft.com/office/drawing/2014/main" id="{C6BC6853-9AF3-460E-9E7F-992BD4055A87}"/>
              </a:ext>
            </a:extLst>
          </p:cNvPr>
          <p:cNvSpPr>
            <a:spLocks noGrp="1"/>
          </p:cNvSpPr>
          <p:nvPr>
            <p:ph idx="1"/>
          </p:nvPr>
        </p:nvSpPr>
        <p:spPr>
          <a:xfrm>
            <a:off x="228600" y="2159306"/>
            <a:ext cx="8763000" cy="3708094"/>
          </a:xfrm>
        </p:spPr>
        <p:txBody>
          <a:bodyPr/>
          <a:lstStyle/>
          <a:p>
            <a:r>
              <a:rPr lang="en-US" dirty="0"/>
              <a:t>Major source of claims currently</a:t>
            </a:r>
          </a:p>
          <a:p>
            <a:r>
              <a:rPr lang="en-US" dirty="0"/>
              <a:t>Evaluate legal vulnerabilities</a:t>
            </a:r>
          </a:p>
          <a:p>
            <a:r>
              <a:rPr lang="en-US" dirty="0"/>
              <a:t>Internal assessment and remedial plan</a:t>
            </a:r>
          </a:p>
        </p:txBody>
      </p:sp>
      <p:sp>
        <p:nvSpPr>
          <p:cNvPr id="4" name="Slide Number Placeholder 3">
            <a:extLst>
              <a:ext uri="{FF2B5EF4-FFF2-40B4-BE49-F238E27FC236}">
                <a16:creationId xmlns:a16="http://schemas.microsoft.com/office/drawing/2014/main" id="{0CAB19BF-07CC-4026-8212-45C139FFA267}"/>
              </a:ext>
            </a:extLst>
          </p:cNvPr>
          <p:cNvSpPr>
            <a:spLocks noGrp="1"/>
          </p:cNvSpPr>
          <p:nvPr>
            <p:ph type="sldNum" sz="quarter" idx="12"/>
          </p:nvPr>
        </p:nvSpPr>
        <p:spPr/>
        <p:txBody>
          <a:bodyPr/>
          <a:lstStyle/>
          <a:p>
            <a:fld id="{CDCD9867-40A7-4A3D-8A23-F2A7CFEA6BBE}" type="slidenum">
              <a:rPr lang="en-US" smtClean="0"/>
              <a:t>5</a:t>
            </a:fld>
            <a:endParaRPr lang="en-US" dirty="0"/>
          </a:p>
        </p:txBody>
      </p:sp>
    </p:spTree>
    <p:extLst>
      <p:ext uri="{BB962C8B-B14F-4D97-AF65-F5344CB8AC3E}">
        <p14:creationId xmlns:p14="http://schemas.microsoft.com/office/powerpoint/2010/main" val="1413750132"/>
      </p:ext>
    </p:extLst>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16096"/>
            <a:ext cx="8686800" cy="760164"/>
          </a:xfrm>
        </p:spPr>
        <p:txBody>
          <a:bodyPr>
            <a:normAutofit/>
          </a:bodyPr>
          <a:lstStyle/>
          <a:p>
            <a:r>
              <a:rPr lang="en-US" sz="3600" b="1" dirty="0"/>
              <a:t>Duty of Prudence </a:t>
            </a:r>
            <a:r>
              <a:rPr lang="en-US" sz="3200" b="1" dirty="0"/>
              <a:t>(cont.)</a:t>
            </a:r>
            <a:endParaRPr lang="en-US" sz="3600" b="1" dirty="0"/>
          </a:p>
        </p:txBody>
      </p:sp>
      <p:sp>
        <p:nvSpPr>
          <p:cNvPr id="3" name="Content Placeholder 2"/>
          <p:cNvSpPr>
            <a:spLocks noGrp="1"/>
          </p:cNvSpPr>
          <p:nvPr>
            <p:ph idx="1"/>
          </p:nvPr>
        </p:nvSpPr>
        <p:spPr>
          <a:xfrm>
            <a:off x="0" y="1476261"/>
            <a:ext cx="9144000" cy="4505898"/>
          </a:xfrm>
        </p:spPr>
        <p:txBody>
          <a:bodyPr>
            <a:noAutofit/>
          </a:bodyPr>
          <a:lstStyle/>
          <a:p>
            <a:pPr>
              <a:spcBef>
                <a:spcPts val="0"/>
              </a:spcBef>
              <a:spcAft>
                <a:spcPts val="600"/>
              </a:spcAft>
            </a:pPr>
            <a:r>
              <a:rPr lang="en-US" sz="1800" dirty="0">
                <a:cs typeface="Arial" panose="020B0604020202020204" pitchFamily="34" charset="0"/>
              </a:rPr>
              <a:t>Duty of Prudence is satisfied with regard to an investment or investment course of action if the fiduciary  has given </a:t>
            </a:r>
            <a:r>
              <a:rPr lang="en-US" sz="1800" i="1" dirty="0">
                <a:cs typeface="Arial" panose="020B0604020202020204" pitchFamily="34" charset="0"/>
              </a:rPr>
              <a:t>appropriate consideration</a:t>
            </a:r>
            <a:r>
              <a:rPr lang="en-US" sz="1800" dirty="0">
                <a:cs typeface="Arial" panose="020B0604020202020204" pitchFamily="34" charset="0"/>
              </a:rPr>
              <a:t> to facts and circumstances fiduciary knows or should know are relevant to the particular investment and acts accordingly</a:t>
            </a:r>
          </a:p>
          <a:p>
            <a:pPr lvl="1">
              <a:spcBef>
                <a:spcPts val="0"/>
              </a:spcBef>
              <a:spcAft>
                <a:spcPts val="600"/>
              </a:spcAft>
            </a:pPr>
            <a:r>
              <a:rPr lang="en-US" sz="1800" i="1" dirty="0">
                <a:cs typeface="Arial" panose="020B0604020202020204" pitchFamily="34" charset="0"/>
              </a:rPr>
              <a:t>Appropriate consideration </a:t>
            </a:r>
            <a:r>
              <a:rPr lang="en-US" sz="1800" dirty="0">
                <a:cs typeface="Arial" panose="020B0604020202020204" pitchFamily="34" charset="0"/>
              </a:rPr>
              <a:t>includes (but is not limited to)</a:t>
            </a:r>
          </a:p>
          <a:p>
            <a:pPr lvl="2">
              <a:spcBef>
                <a:spcPts val="0"/>
              </a:spcBef>
              <a:spcAft>
                <a:spcPts val="600"/>
              </a:spcAft>
            </a:pPr>
            <a:r>
              <a:rPr lang="en-US" sz="1800" dirty="0">
                <a:cs typeface="Arial" panose="020B0604020202020204" pitchFamily="34" charset="0"/>
              </a:rPr>
              <a:t>a determination that the investment is reasonably designed to further the purposes of the plan taking into consideration the risk of loss and opportunity for gain associated with the investment</a:t>
            </a:r>
          </a:p>
          <a:p>
            <a:pPr lvl="2">
              <a:spcBef>
                <a:spcPts val="0"/>
              </a:spcBef>
              <a:spcAft>
                <a:spcPts val="600"/>
              </a:spcAft>
            </a:pPr>
            <a:r>
              <a:rPr lang="en-US" sz="1800" dirty="0">
                <a:cs typeface="Arial" panose="020B0604020202020204" pitchFamily="34" charset="0"/>
              </a:rPr>
              <a:t>Consideration of the following factors:</a:t>
            </a:r>
          </a:p>
          <a:p>
            <a:pPr lvl="3">
              <a:spcBef>
                <a:spcPts val="0"/>
              </a:spcBef>
              <a:spcAft>
                <a:spcPts val="600"/>
              </a:spcAft>
            </a:pPr>
            <a:r>
              <a:rPr lang="en-US" sz="1800" dirty="0">
                <a:cs typeface="Arial" panose="020B0604020202020204" pitchFamily="34" charset="0"/>
              </a:rPr>
              <a:t>Diversification of the portfolio</a:t>
            </a:r>
          </a:p>
          <a:p>
            <a:pPr lvl="3">
              <a:spcBef>
                <a:spcPts val="0"/>
              </a:spcBef>
              <a:spcAft>
                <a:spcPts val="600"/>
              </a:spcAft>
            </a:pPr>
            <a:r>
              <a:rPr lang="en-US" sz="1800" dirty="0">
                <a:cs typeface="Arial" panose="020B0604020202020204" pitchFamily="34" charset="0"/>
              </a:rPr>
              <a:t>Liquidity and current return of the portfolio relative to the anticipated cash flow needs of the plan</a:t>
            </a:r>
          </a:p>
          <a:p>
            <a:pPr lvl="3">
              <a:spcBef>
                <a:spcPts val="0"/>
              </a:spcBef>
              <a:spcAft>
                <a:spcPts val="600"/>
              </a:spcAft>
            </a:pPr>
            <a:r>
              <a:rPr lang="en-US" sz="1800" dirty="0">
                <a:cs typeface="Arial" panose="020B0604020202020204" pitchFamily="34" charset="0"/>
              </a:rPr>
              <a:t>Projected return of the portfolio relative to the funding objectives of the plan</a:t>
            </a:r>
          </a:p>
        </p:txBody>
      </p:sp>
      <p:sp>
        <p:nvSpPr>
          <p:cNvPr id="4" name="Slide Number Placeholder 3">
            <a:extLst>
              <a:ext uri="{FF2B5EF4-FFF2-40B4-BE49-F238E27FC236}">
                <a16:creationId xmlns:a16="http://schemas.microsoft.com/office/drawing/2014/main" id="{B36FC73B-609B-4A35-876F-6C8382B9004A}"/>
              </a:ext>
            </a:extLst>
          </p:cNvPr>
          <p:cNvSpPr>
            <a:spLocks noGrp="1"/>
          </p:cNvSpPr>
          <p:nvPr>
            <p:ph type="sldNum" sz="quarter" idx="12"/>
          </p:nvPr>
        </p:nvSpPr>
        <p:spPr/>
        <p:txBody>
          <a:bodyPr/>
          <a:lstStyle/>
          <a:p>
            <a:fld id="{CDCD9867-40A7-4A3D-8A23-F2A7CFEA6BBE}" type="slidenum">
              <a:rPr lang="en-US" smtClean="0"/>
              <a:t>50</a:t>
            </a:fld>
            <a:endParaRPr lang="en-US" dirty="0"/>
          </a:p>
        </p:txBody>
      </p:sp>
    </p:spTree>
    <p:extLst>
      <p:ext uri="{BB962C8B-B14F-4D97-AF65-F5344CB8AC3E}">
        <p14:creationId xmlns:p14="http://schemas.microsoft.com/office/powerpoint/2010/main" val="30459469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Statement of Investment Policy</a:t>
            </a:r>
          </a:p>
        </p:txBody>
      </p:sp>
      <p:sp>
        <p:nvSpPr>
          <p:cNvPr id="3" name="Content Placeholder 2"/>
          <p:cNvSpPr>
            <a:spLocks noGrp="1"/>
          </p:cNvSpPr>
          <p:nvPr>
            <p:ph idx="1"/>
          </p:nvPr>
        </p:nvSpPr>
        <p:spPr/>
        <p:txBody>
          <a:bodyPr>
            <a:normAutofit/>
          </a:bodyPr>
          <a:lstStyle/>
          <a:p>
            <a:r>
              <a:rPr lang="en-US" sz="2400" i="1" dirty="0">
                <a:cs typeface="Arial" panose="020B0604020202020204" pitchFamily="34" charset="0"/>
              </a:rPr>
              <a:t>A written statement that provides the fiduciaries who are responsible for plan investments with guidelines or general instructions concerning various types or categories of investment management decisions</a:t>
            </a:r>
            <a:endParaRPr lang="en-US" sz="2400" dirty="0">
              <a:cs typeface="Arial" panose="020B0604020202020204" pitchFamily="34" charset="0"/>
            </a:endParaRPr>
          </a:p>
          <a:p>
            <a:r>
              <a:rPr lang="en-US" sz="2400" dirty="0">
                <a:cs typeface="Arial" panose="020B0604020202020204" pitchFamily="34" charset="0"/>
              </a:rPr>
              <a:t>Not Required by ERISA</a:t>
            </a:r>
          </a:p>
          <a:p>
            <a:r>
              <a:rPr lang="en-US" sz="2400" dirty="0">
                <a:cs typeface="Arial" panose="020B0604020202020204" pitchFamily="34" charset="0"/>
              </a:rPr>
              <a:t>DOL Position – </a:t>
            </a:r>
            <a:r>
              <a:rPr lang="en-US" sz="2400" i="1" dirty="0">
                <a:cs typeface="Arial" panose="020B0604020202020204" pitchFamily="34" charset="0"/>
              </a:rPr>
              <a:t>Statement of investment policy designed to further the purposes of the plan and its funding policy is consistent with the fiduciary obligations set forth in ERISA § 404(a)(1)</a:t>
            </a:r>
          </a:p>
        </p:txBody>
      </p:sp>
      <p:sp>
        <p:nvSpPr>
          <p:cNvPr id="4" name="Slide Number Placeholder 3">
            <a:extLst>
              <a:ext uri="{FF2B5EF4-FFF2-40B4-BE49-F238E27FC236}">
                <a16:creationId xmlns:a16="http://schemas.microsoft.com/office/drawing/2014/main" id="{BC1EE724-0F03-4218-A7C8-B09CF1E96300}"/>
              </a:ext>
            </a:extLst>
          </p:cNvPr>
          <p:cNvSpPr>
            <a:spLocks noGrp="1"/>
          </p:cNvSpPr>
          <p:nvPr>
            <p:ph type="sldNum" sz="quarter" idx="12"/>
          </p:nvPr>
        </p:nvSpPr>
        <p:spPr/>
        <p:txBody>
          <a:bodyPr/>
          <a:lstStyle/>
          <a:p>
            <a:fld id="{CDCD9867-40A7-4A3D-8A23-F2A7CFEA6BBE}" type="slidenum">
              <a:rPr lang="en-US" smtClean="0"/>
              <a:t>51</a:t>
            </a:fld>
            <a:endParaRPr lang="en-US" dirty="0"/>
          </a:p>
        </p:txBody>
      </p:sp>
    </p:spTree>
    <p:extLst>
      <p:ext uri="{BB962C8B-B14F-4D97-AF65-F5344CB8AC3E}">
        <p14:creationId xmlns:p14="http://schemas.microsoft.com/office/powerpoint/2010/main" val="6779182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Statement of Investment Policy</a:t>
            </a:r>
          </a:p>
        </p:txBody>
      </p:sp>
      <p:sp>
        <p:nvSpPr>
          <p:cNvPr id="3" name="Content Placeholder 2"/>
          <p:cNvSpPr>
            <a:spLocks noGrp="1"/>
          </p:cNvSpPr>
          <p:nvPr>
            <p:ph idx="1"/>
          </p:nvPr>
        </p:nvSpPr>
        <p:spPr>
          <a:xfrm>
            <a:off x="228600" y="1704513"/>
            <a:ext cx="8763000" cy="4315287"/>
          </a:xfrm>
        </p:spPr>
        <p:txBody>
          <a:bodyPr>
            <a:normAutofit fontScale="40000" lnSpcReduction="20000"/>
          </a:bodyPr>
          <a:lstStyle/>
          <a:p>
            <a:pPr>
              <a:lnSpc>
                <a:spcPct val="120000"/>
              </a:lnSpc>
              <a:spcBef>
                <a:spcPts val="0"/>
              </a:spcBef>
              <a:spcAft>
                <a:spcPts val="600"/>
              </a:spcAft>
            </a:pPr>
            <a:r>
              <a:rPr lang="en-US" sz="4500" dirty="0">
                <a:cs typeface="Arial" panose="020B0604020202020204" pitchFamily="34" charset="0"/>
              </a:rPr>
              <a:t>Statement may include:</a:t>
            </a:r>
          </a:p>
          <a:p>
            <a:pPr lvl="1">
              <a:lnSpc>
                <a:spcPct val="120000"/>
              </a:lnSpc>
              <a:spcBef>
                <a:spcPts val="0"/>
              </a:spcBef>
              <a:spcAft>
                <a:spcPts val="600"/>
              </a:spcAft>
            </a:pPr>
            <a:r>
              <a:rPr lang="en-US" sz="4500" dirty="0">
                <a:cs typeface="Arial" panose="020B0604020202020204" pitchFamily="34" charset="0"/>
              </a:rPr>
              <a:t>Plan objectives and investment policy</a:t>
            </a:r>
          </a:p>
          <a:p>
            <a:pPr lvl="1">
              <a:lnSpc>
                <a:spcPct val="120000"/>
              </a:lnSpc>
              <a:spcBef>
                <a:spcPts val="0"/>
              </a:spcBef>
              <a:spcAft>
                <a:spcPts val="600"/>
              </a:spcAft>
            </a:pPr>
            <a:r>
              <a:rPr lang="en-US" sz="4500" dirty="0">
                <a:cs typeface="Arial" panose="020B0604020202020204" pitchFamily="34" charset="0"/>
              </a:rPr>
              <a:t>Duties of the person or committee with responsibility for plan investment decisions</a:t>
            </a:r>
          </a:p>
          <a:p>
            <a:pPr lvl="1">
              <a:lnSpc>
                <a:spcPct val="120000"/>
              </a:lnSpc>
              <a:spcBef>
                <a:spcPts val="0"/>
              </a:spcBef>
              <a:spcAft>
                <a:spcPts val="600"/>
              </a:spcAft>
            </a:pPr>
            <a:r>
              <a:rPr lang="en-US" sz="4500" dirty="0">
                <a:cs typeface="Arial" panose="020B0604020202020204" pitchFamily="34" charset="0"/>
              </a:rPr>
              <a:t>Authority of specified persons to delegate investment responsibility</a:t>
            </a:r>
          </a:p>
          <a:p>
            <a:pPr lvl="1">
              <a:lnSpc>
                <a:spcPct val="120000"/>
              </a:lnSpc>
              <a:spcBef>
                <a:spcPts val="0"/>
              </a:spcBef>
              <a:spcAft>
                <a:spcPts val="600"/>
              </a:spcAft>
            </a:pPr>
            <a:r>
              <a:rPr lang="en-US" sz="4500" dirty="0">
                <a:cs typeface="Arial" panose="020B0604020202020204" pitchFamily="34" charset="0"/>
              </a:rPr>
              <a:t>Parameters regarding diversification of plan investments</a:t>
            </a:r>
          </a:p>
          <a:p>
            <a:pPr lvl="1">
              <a:lnSpc>
                <a:spcPct val="120000"/>
              </a:lnSpc>
              <a:spcBef>
                <a:spcPts val="0"/>
              </a:spcBef>
              <a:spcAft>
                <a:spcPts val="600"/>
              </a:spcAft>
            </a:pPr>
            <a:r>
              <a:rPr lang="en-US" sz="4500" dirty="0">
                <a:cs typeface="Arial" panose="020B0604020202020204" pitchFamily="34" charset="0"/>
              </a:rPr>
              <a:t>Permitted and/or prohibited investments</a:t>
            </a:r>
          </a:p>
          <a:p>
            <a:pPr lvl="1">
              <a:lnSpc>
                <a:spcPct val="120000"/>
              </a:lnSpc>
              <a:spcBef>
                <a:spcPts val="0"/>
              </a:spcBef>
              <a:spcAft>
                <a:spcPts val="600"/>
              </a:spcAft>
            </a:pPr>
            <a:r>
              <a:rPr lang="en-US" sz="4500" dirty="0">
                <a:cs typeface="Arial" panose="020B0604020202020204" pitchFamily="34" charset="0"/>
              </a:rPr>
              <a:t>General guidelines allocation of plan assets</a:t>
            </a:r>
          </a:p>
          <a:p>
            <a:pPr lvl="1">
              <a:lnSpc>
                <a:spcPct val="120000"/>
              </a:lnSpc>
              <a:spcBef>
                <a:spcPts val="0"/>
              </a:spcBef>
              <a:spcAft>
                <a:spcPts val="600"/>
              </a:spcAft>
            </a:pPr>
            <a:r>
              <a:rPr lang="en-US" sz="4500" dirty="0">
                <a:cs typeface="Arial" panose="020B0604020202020204" pitchFamily="34" charset="0"/>
              </a:rPr>
              <a:t>Criteria for selecting and monitoring investment options under a defined contribution plan</a:t>
            </a:r>
          </a:p>
          <a:p>
            <a:pPr lvl="1">
              <a:lnSpc>
                <a:spcPct val="120000"/>
              </a:lnSpc>
              <a:spcBef>
                <a:spcPts val="0"/>
              </a:spcBef>
              <a:spcAft>
                <a:spcPts val="600"/>
              </a:spcAft>
            </a:pPr>
            <a:r>
              <a:rPr lang="en-US" sz="4500" dirty="0">
                <a:cs typeface="Arial" panose="020B0604020202020204" pitchFamily="34" charset="0"/>
              </a:rPr>
              <a:t>Investment Manager reporting requirements</a:t>
            </a:r>
          </a:p>
          <a:p>
            <a:r>
              <a:rPr lang="en-US" sz="4500" dirty="0">
                <a:cs typeface="Arial" panose="020B0604020202020204" pitchFamily="34" charset="0"/>
              </a:rPr>
              <a:t>Statement part of the “documents governing the plan”</a:t>
            </a:r>
          </a:p>
        </p:txBody>
      </p:sp>
      <p:sp>
        <p:nvSpPr>
          <p:cNvPr id="4" name="Slide Number Placeholder 3">
            <a:extLst>
              <a:ext uri="{FF2B5EF4-FFF2-40B4-BE49-F238E27FC236}">
                <a16:creationId xmlns:a16="http://schemas.microsoft.com/office/drawing/2014/main" id="{33B3E5CF-DB76-4752-A390-586D8D95103F}"/>
              </a:ext>
            </a:extLst>
          </p:cNvPr>
          <p:cNvSpPr>
            <a:spLocks noGrp="1"/>
          </p:cNvSpPr>
          <p:nvPr>
            <p:ph type="sldNum" sz="quarter" idx="12"/>
          </p:nvPr>
        </p:nvSpPr>
        <p:spPr/>
        <p:txBody>
          <a:bodyPr/>
          <a:lstStyle/>
          <a:p>
            <a:fld id="{CDCD9867-40A7-4A3D-8A23-F2A7CFEA6BBE}" type="slidenum">
              <a:rPr lang="en-US" smtClean="0"/>
              <a:t>52</a:t>
            </a:fld>
            <a:endParaRPr lang="en-US" dirty="0"/>
          </a:p>
        </p:txBody>
      </p:sp>
    </p:spTree>
    <p:extLst>
      <p:ext uri="{BB962C8B-B14F-4D97-AF65-F5344CB8AC3E}">
        <p14:creationId xmlns:p14="http://schemas.microsoft.com/office/powerpoint/2010/main" val="29903555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Participant Disclosures </a:t>
            </a:r>
          </a:p>
        </p:txBody>
      </p:sp>
      <p:sp>
        <p:nvSpPr>
          <p:cNvPr id="3" name="Content Placeholder 2"/>
          <p:cNvSpPr>
            <a:spLocks noGrp="1"/>
          </p:cNvSpPr>
          <p:nvPr>
            <p:ph idx="1"/>
          </p:nvPr>
        </p:nvSpPr>
        <p:spPr>
          <a:xfrm>
            <a:off x="228600" y="1752599"/>
            <a:ext cx="8763000" cy="4152441"/>
          </a:xfrm>
        </p:spPr>
        <p:txBody>
          <a:bodyPr>
            <a:normAutofit fontScale="85000" lnSpcReduction="20000"/>
          </a:bodyPr>
          <a:lstStyle/>
          <a:p>
            <a:pPr>
              <a:lnSpc>
                <a:spcPct val="120000"/>
              </a:lnSpc>
              <a:spcBef>
                <a:spcPts val="0"/>
              </a:spcBef>
              <a:spcAft>
                <a:spcPts val="600"/>
              </a:spcAft>
            </a:pPr>
            <a:r>
              <a:rPr lang="en-US" sz="2400" dirty="0">
                <a:cs typeface="Arial" panose="020B0604020202020204" pitchFamily="34" charset="0"/>
              </a:rPr>
              <a:t>DOL Regulations require disclosure of plan and investment-related information to participants and beneficiaries in individual account plans</a:t>
            </a:r>
          </a:p>
          <a:p>
            <a:pPr>
              <a:lnSpc>
                <a:spcPct val="120000"/>
              </a:lnSpc>
              <a:spcBef>
                <a:spcPts val="0"/>
              </a:spcBef>
              <a:spcAft>
                <a:spcPts val="600"/>
              </a:spcAft>
            </a:pPr>
            <a:r>
              <a:rPr lang="en-US" sz="2400" dirty="0">
                <a:cs typeface="Arial" panose="020B0604020202020204" pitchFamily="34" charset="0"/>
              </a:rPr>
              <a:t>Must be provided on or before the date on which the participant or beneficiary can first direct his or her investments and annually thereafter</a:t>
            </a:r>
          </a:p>
          <a:p>
            <a:pPr>
              <a:lnSpc>
                <a:spcPct val="120000"/>
              </a:lnSpc>
              <a:spcBef>
                <a:spcPts val="0"/>
              </a:spcBef>
              <a:spcAft>
                <a:spcPts val="600"/>
              </a:spcAft>
            </a:pPr>
            <a:r>
              <a:rPr lang="en-US" sz="2400" dirty="0">
                <a:cs typeface="Arial" panose="020B0604020202020204" pitchFamily="34" charset="0"/>
              </a:rPr>
              <a:t>Disclosure includes:</a:t>
            </a:r>
          </a:p>
          <a:p>
            <a:pPr lvl="1">
              <a:lnSpc>
                <a:spcPct val="120000"/>
              </a:lnSpc>
              <a:spcBef>
                <a:spcPts val="0"/>
              </a:spcBef>
              <a:spcAft>
                <a:spcPts val="600"/>
              </a:spcAft>
            </a:pPr>
            <a:r>
              <a:rPr lang="en-US" sz="2000" dirty="0">
                <a:cs typeface="Arial" panose="020B0604020202020204" pitchFamily="34" charset="0"/>
              </a:rPr>
              <a:t>Plan Information</a:t>
            </a:r>
          </a:p>
          <a:p>
            <a:pPr lvl="2">
              <a:lnSpc>
                <a:spcPct val="120000"/>
              </a:lnSpc>
              <a:spcBef>
                <a:spcPts val="0"/>
              </a:spcBef>
              <a:spcAft>
                <a:spcPts val="600"/>
              </a:spcAft>
            </a:pPr>
            <a:r>
              <a:rPr lang="en-US" sz="1800" dirty="0">
                <a:cs typeface="Arial" panose="020B0604020202020204" pitchFamily="34" charset="0"/>
              </a:rPr>
              <a:t>General plan information</a:t>
            </a:r>
          </a:p>
          <a:p>
            <a:pPr lvl="2">
              <a:lnSpc>
                <a:spcPct val="120000"/>
              </a:lnSpc>
              <a:spcBef>
                <a:spcPts val="0"/>
              </a:spcBef>
              <a:spcAft>
                <a:spcPts val="600"/>
              </a:spcAft>
            </a:pPr>
            <a:r>
              <a:rPr lang="en-US" sz="1800" dirty="0">
                <a:cs typeface="Arial" panose="020B0604020202020204" pitchFamily="34" charset="0"/>
              </a:rPr>
              <a:t>Administrative expense information</a:t>
            </a:r>
          </a:p>
          <a:p>
            <a:pPr lvl="2">
              <a:lnSpc>
                <a:spcPct val="120000"/>
              </a:lnSpc>
              <a:spcBef>
                <a:spcPts val="0"/>
              </a:spcBef>
              <a:spcAft>
                <a:spcPts val="600"/>
              </a:spcAft>
            </a:pPr>
            <a:r>
              <a:rPr lang="en-US" sz="1800" dirty="0">
                <a:cs typeface="Arial" panose="020B0604020202020204" pitchFamily="34" charset="0"/>
              </a:rPr>
              <a:t>Individual expense information</a:t>
            </a:r>
          </a:p>
          <a:p>
            <a:pPr lvl="1">
              <a:lnSpc>
                <a:spcPct val="120000"/>
              </a:lnSpc>
              <a:spcBef>
                <a:spcPts val="0"/>
              </a:spcBef>
              <a:spcAft>
                <a:spcPts val="600"/>
              </a:spcAft>
            </a:pPr>
            <a:r>
              <a:rPr lang="en-US" sz="2000" dirty="0">
                <a:cs typeface="Arial" panose="020B0604020202020204" pitchFamily="34" charset="0"/>
              </a:rPr>
              <a:t>Investment- Related Information</a:t>
            </a:r>
          </a:p>
        </p:txBody>
      </p:sp>
      <p:sp>
        <p:nvSpPr>
          <p:cNvPr id="4" name="Slide Number Placeholder 3">
            <a:extLst>
              <a:ext uri="{FF2B5EF4-FFF2-40B4-BE49-F238E27FC236}">
                <a16:creationId xmlns:a16="http://schemas.microsoft.com/office/drawing/2014/main" id="{31EC31AA-6895-4687-BDD4-020479CB35B8}"/>
              </a:ext>
            </a:extLst>
          </p:cNvPr>
          <p:cNvSpPr>
            <a:spLocks noGrp="1"/>
          </p:cNvSpPr>
          <p:nvPr>
            <p:ph type="sldNum" sz="quarter" idx="12"/>
          </p:nvPr>
        </p:nvSpPr>
        <p:spPr/>
        <p:txBody>
          <a:bodyPr/>
          <a:lstStyle/>
          <a:p>
            <a:fld id="{CDCD9867-40A7-4A3D-8A23-F2A7CFEA6BBE}" type="slidenum">
              <a:rPr lang="en-US" smtClean="0"/>
              <a:t>53</a:t>
            </a:fld>
            <a:endParaRPr lang="en-US" dirty="0"/>
          </a:p>
        </p:txBody>
      </p:sp>
    </p:spTree>
    <p:extLst>
      <p:ext uri="{BB962C8B-B14F-4D97-AF65-F5344CB8AC3E}">
        <p14:creationId xmlns:p14="http://schemas.microsoft.com/office/powerpoint/2010/main" val="19104393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Participant Disclosure	</a:t>
            </a:r>
          </a:p>
        </p:txBody>
      </p:sp>
      <p:sp>
        <p:nvSpPr>
          <p:cNvPr id="3" name="Content Placeholder 2"/>
          <p:cNvSpPr>
            <a:spLocks noGrp="1"/>
          </p:cNvSpPr>
          <p:nvPr>
            <p:ph idx="1"/>
          </p:nvPr>
        </p:nvSpPr>
        <p:spPr>
          <a:xfrm>
            <a:off x="228600" y="1708210"/>
            <a:ext cx="8763000" cy="4114800"/>
          </a:xfrm>
        </p:spPr>
        <p:txBody>
          <a:bodyPr>
            <a:normAutofit/>
          </a:bodyPr>
          <a:lstStyle/>
          <a:p>
            <a:pPr marL="0" indent="0">
              <a:buNone/>
            </a:pPr>
            <a:r>
              <a:rPr lang="en-US" sz="2400" dirty="0"/>
              <a:t>General Plan Information</a:t>
            </a:r>
          </a:p>
          <a:p>
            <a:r>
              <a:rPr lang="en-US" sz="2400" dirty="0">
                <a:cs typeface="Arial" panose="020B0604020202020204" pitchFamily="34" charset="0"/>
              </a:rPr>
              <a:t>Administrative Expense Information</a:t>
            </a:r>
          </a:p>
          <a:p>
            <a:pPr lvl="1"/>
            <a:r>
              <a:rPr lang="en-US" sz="2400" dirty="0">
                <a:cs typeface="Arial" panose="020B0604020202020204" pitchFamily="34" charset="0"/>
              </a:rPr>
              <a:t>An explanation of any fees and expenses for general plan administrative services that may be charged against individual participant accounts; and </a:t>
            </a:r>
          </a:p>
          <a:p>
            <a:pPr lvl="1"/>
            <a:r>
              <a:rPr lang="en-US" sz="2400" dirty="0">
                <a:cs typeface="Arial" panose="020B0604020202020204" pitchFamily="34" charset="0"/>
              </a:rPr>
              <a:t>basis on which such charges will be allocated to each account</a:t>
            </a:r>
          </a:p>
          <a:p>
            <a:r>
              <a:rPr lang="en-US" sz="2400" dirty="0">
                <a:cs typeface="Arial" panose="020B0604020202020204" pitchFamily="34" charset="0"/>
              </a:rPr>
              <a:t>At least quarterly a statement that includes the dollar amount of such fees and expenses actually charged </a:t>
            </a:r>
          </a:p>
          <a:p>
            <a:endParaRPr lang="en-US" dirty="0"/>
          </a:p>
        </p:txBody>
      </p:sp>
      <p:sp>
        <p:nvSpPr>
          <p:cNvPr id="4" name="Slide Number Placeholder 3">
            <a:extLst>
              <a:ext uri="{FF2B5EF4-FFF2-40B4-BE49-F238E27FC236}">
                <a16:creationId xmlns:a16="http://schemas.microsoft.com/office/drawing/2014/main" id="{FE0B02D4-F2CC-446A-9366-0158194B0DC9}"/>
              </a:ext>
            </a:extLst>
          </p:cNvPr>
          <p:cNvSpPr>
            <a:spLocks noGrp="1"/>
          </p:cNvSpPr>
          <p:nvPr>
            <p:ph type="sldNum" sz="quarter" idx="12"/>
          </p:nvPr>
        </p:nvSpPr>
        <p:spPr/>
        <p:txBody>
          <a:bodyPr/>
          <a:lstStyle/>
          <a:p>
            <a:fld id="{CDCD9867-40A7-4A3D-8A23-F2A7CFEA6BBE}" type="slidenum">
              <a:rPr lang="en-US" smtClean="0"/>
              <a:t>54</a:t>
            </a:fld>
            <a:endParaRPr lang="en-US" dirty="0"/>
          </a:p>
        </p:txBody>
      </p:sp>
    </p:spTree>
    <p:extLst>
      <p:ext uri="{BB962C8B-B14F-4D97-AF65-F5344CB8AC3E}">
        <p14:creationId xmlns:p14="http://schemas.microsoft.com/office/powerpoint/2010/main" val="12454972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Fiduciary Liability</a:t>
            </a:r>
          </a:p>
        </p:txBody>
      </p:sp>
      <p:sp>
        <p:nvSpPr>
          <p:cNvPr id="3" name="Content Placeholder 2"/>
          <p:cNvSpPr>
            <a:spLocks noGrp="1"/>
          </p:cNvSpPr>
          <p:nvPr>
            <p:ph idx="1"/>
          </p:nvPr>
        </p:nvSpPr>
        <p:spPr/>
        <p:txBody>
          <a:bodyPr>
            <a:normAutofit/>
          </a:bodyPr>
          <a:lstStyle/>
          <a:p>
            <a:pPr>
              <a:spcBef>
                <a:spcPts val="0"/>
              </a:spcBef>
              <a:spcAft>
                <a:spcPts val="600"/>
              </a:spcAft>
            </a:pPr>
            <a:r>
              <a:rPr lang="en-US" dirty="0"/>
              <a:t>ERISA § 409</a:t>
            </a:r>
          </a:p>
          <a:p>
            <a:pPr lvl="1">
              <a:spcBef>
                <a:spcPts val="0"/>
              </a:spcBef>
              <a:spcAft>
                <a:spcPts val="600"/>
              </a:spcAft>
            </a:pPr>
            <a:r>
              <a:rPr lang="en-US" dirty="0"/>
              <a:t>Personal liability for breach of fiduciary duty including co-fiduciary liability</a:t>
            </a:r>
          </a:p>
          <a:p>
            <a:pPr lvl="2">
              <a:spcBef>
                <a:spcPts val="0"/>
              </a:spcBef>
              <a:spcAft>
                <a:spcPts val="600"/>
              </a:spcAft>
            </a:pPr>
            <a:r>
              <a:rPr lang="en-US" dirty="0"/>
              <a:t>Losses to the plan due to the breach</a:t>
            </a:r>
          </a:p>
          <a:p>
            <a:pPr lvl="2">
              <a:spcBef>
                <a:spcPts val="0"/>
              </a:spcBef>
              <a:spcAft>
                <a:spcPts val="600"/>
              </a:spcAft>
            </a:pPr>
            <a:r>
              <a:rPr lang="en-US" dirty="0"/>
              <a:t>Profits made by the fiduciary through use of plan assets</a:t>
            </a:r>
          </a:p>
          <a:p>
            <a:pPr lvl="2">
              <a:spcBef>
                <a:spcPts val="0"/>
              </a:spcBef>
              <a:spcAft>
                <a:spcPts val="600"/>
              </a:spcAft>
            </a:pPr>
            <a:r>
              <a:rPr lang="en-US" dirty="0"/>
              <a:t>Other equitable or remedial relief the courts deem appropriate</a:t>
            </a:r>
          </a:p>
          <a:p>
            <a:pPr lvl="2">
              <a:spcBef>
                <a:spcPts val="0"/>
              </a:spcBef>
              <a:spcAft>
                <a:spcPts val="600"/>
              </a:spcAft>
            </a:pPr>
            <a:r>
              <a:rPr lang="en-US" dirty="0"/>
              <a:t>Co-fiduciary liability is also a consideration</a:t>
            </a:r>
          </a:p>
          <a:p>
            <a:pPr marL="914400" lvl="2" indent="0">
              <a:buNone/>
            </a:pPr>
            <a:endParaRPr lang="en-US" dirty="0"/>
          </a:p>
        </p:txBody>
      </p:sp>
      <p:sp>
        <p:nvSpPr>
          <p:cNvPr id="4" name="Slide Number Placeholder 3">
            <a:extLst>
              <a:ext uri="{FF2B5EF4-FFF2-40B4-BE49-F238E27FC236}">
                <a16:creationId xmlns:a16="http://schemas.microsoft.com/office/drawing/2014/main" id="{D48CFF80-3D40-4D73-95C4-A745FA107EC6}"/>
              </a:ext>
            </a:extLst>
          </p:cNvPr>
          <p:cNvSpPr>
            <a:spLocks noGrp="1"/>
          </p:cNvSpPr>
          <p:nvPr>
            <p:ph type="sldNum" sz="quarter" idx="12"/>
          </p:nvPr>
        </p:nvSpPr>
        <p:spPr/>
        <p:txBody>
          <a:bodyPr/>
          <a:lstStyle/>
          <a:p>
            <a:fld id="{CDCD9867-40A7-4A3D-8A23-F2A7CFEA6BBE}" type="slidenum">
              <a:rPr lang="en-US" smtClean="0"/>
              <a:t>55</a:t>
            </a:fld>
            <a:endParaRPr lang="en-US" dirty="0"/>
          </a:p>
        </p:txBody>
      </p:sp>
    </p:spTree>
    <p:extLst>
      <p:ext uri="{BB962C8B-B14F-4D97-AF65-F5344CB8AC3E}">
        <p14:creationId xmlns:p14="http://schemas.microsoft.com/office/powerpoint/2010/main" val="12318048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Limiting Fiduciary Liability</a:t>
            </a:r>
          </a:p>
        </p:txBody>
      </p:sp>
      <p:sp>
        <p:nvSpPr>
          <p:cNvPr id="3" name="Content Placeholder 2"/>
          <p:cNvSpPr>
            <a:spLocks noGrp="1"/>
          </p:cNvSpPr>
          <p:nvPr>
            <p:ph idx="1"/>
          </p:nvPr>
        </p:nvSpPr>
        <p:spPr/>
        <p:txBody>
          <a:bodyPr/>
          <a:lstStyle/>
          <a:p>
            <a:r>
              <a:rPr lang="en-US" dirty="0">
                <a:cs typeface="Arial" panose="020B0604020202020204" pitchFamily="34" charset="0"/>
              </a:rPr>
              <a:t>Insurance</a:t>
            </a:r>
          </a:p>
          <a:p>
            <a:r>
              <a:rPr lang="en-US" dirty="0">
                <a:cs typeface="Arial" panose="020B0604020202020204" pitchFamily="34" charset="0"/>
              </a:rPr>
              <a:t>Indemnification </a:t>
            </a:r>
          </a:p>
        </p:txBody>
      </p:sp>
      <p:sp>
        <p:nvSpPr>
          <p:cNvPr id="4" name="Slide Number Placeholder 3">
            <a:extLst>
              <a:ext uri="{FF2B5EF4-FFF2-40B4-BE49-F238E27FC236}">
                <a16:creationId xmlns:a16="http://schemas.microsoft.com/office/drawing/2014/main" id="{9D111ADF-13C6-4724-AD6C-819171C5EC98}"/>
              </a:ext>
            </a:extLst>
          </p:cNvPr>
          <p:cNvSpPr>
            <a:spLocks noGrp="1"/>
          </p:cNvSpPr>
          <p:nvPr>
            <p:ph type="sldNum" sz="quarter" idx="12"/>
          </p:nvPr>
        </p:nvSpPr>
        <p:spPr/>
        <p:txBody>
          <a:bodyPr/>
          <a:lstStyle/>
          <a:p>
            <a:fld id="{CDCD9867-40A7-4A3D-8A23-F2A7CFEA6BBE}" type="slidenum">
              <a:rPr lang="en-US" smtClean="0"/>
              <a:t>56</a:t>
            </a:fld>
            <a:endParaRPr lang="en-US" dirty="0"/>
          </a:p>
        </p:txBody>
      </p:sp>
    </p:spTree>
    <p:extLst>
      <p:ext uri="{BB962C8B-B14F-4D97-AF65-F5344CB8AC3E}">
        <p14:creationId xmlns:p14="http://schemas.microsoft.com/office/powerpoint/2010/main" val="5889136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B3CDD-5A97-4D0F-A43C-9D4721986AB5}"/>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6B955CDD-DC6A-47C1-A10A-1E1B15BE969E}"/>
              </a:ext>
            </a:extLst>
          </p:cNvPr>
          <p:cNvSpPr>
            <a:spLocks noGrp="1"/>
          </p:cNvSpPr>
          <p:nvPr>
            <p:ph idx="1"/>
          </p:nvPr>
        </p:nvSpPr>
        <p:spPr>
          <a:xfrm>
            <a:off x="228600" y="1855432"/>
            <a:ext cx="8763000" cy="4011967"/>
          </a:xfrm>
        </p:spPr>
        <p:txBody>
          <a:bodyPr/>
          <a:lstStyle/>
          <a:p>
            <a:pPr marL="0" indent="0" algn="ctr">
              <a:spcBef>
                <a:spcPts val="0"/>
              </a:spcBef>
              <a:buNone/>
            </a:pPr>
            <a:endParaRPr lang="en-US" sz="2400" dirty="0">
              <a:solidFill>
                <a:schemeClr val="accent2"/>
              </a:solidFill>
            </a:endParaRPr>
          </a:p>
          <a:p>
            <a:pPr marL="114300" indent="0" algn="ctr">
              <a:buNone/>
            </a:pPr>
            <a:r>
              <a:rPr lang="en-US" sz="4000" b="1" dirty="0">
                <a:solidFill>
                  <a:schemeClr val="accent2"/>
                </a:solidFill>
              </a:rPr>
              <a:t>ADA Compliance – Where the challenges and liability rests</a:t>
            </a:r>
          </a:p>
        </p:txBody>
      </p:sp>
      <p:sp>
        <p:nvSpPr>
          <p:cNvPr id="4" name="Slide Number Placeholder 3">
            <a:extLst>
              <a:ext uri="{FF2B5EF4-FFF2-40B4-BE49-F238E27FC236}">
                <a16:creationId xmlns:a16="http://schemas.microsoft.com/office/drawing/2014/main" id="{3A337566-FE09-427C-92E2-04E462C2FD7B}"/>
              </a:ext>
            </a:extLst>
          </p:cNvPr>
          <p:cNvSpPr>
            <a:spLocks noGrp="1"/>
          </p:cNvSpPr>
          <p:nvPr>
            <p:ph type="sldNum" sz="quarter" idx="12"/>
          </p:nvPr>
        </p:nvSpPr>
        <p:spPr/>
        <p:txBody>
          <a:bodyPr/>
          <a:lstStyle/>
          <a:p>
            <a:fld id="{CDCD9867-40A7-4A3D-8A23-F2A7CFEA6BBE}" type="slidenum">
              <a:rPr lang="en-US" smtClean="0"/>
              <a:t>57</a:t>
            </a:fld>
            <a:endParaRPr lang="en-US" dirty="0"/>
          </a:p>
        </p:txBody>
      </p:sp>
    </p:spTree>
    <p:extLst>
      <p:ext uri="{BB962C8B-B14F-4D97-AF65-F5344CB8AC3E}">
        <p14:creationId xmlns:p14="http://schemas.microsoft.com/office/powerpoint/2010/main" val="1938917433"/>
      </p:ext>
    </p:extLst>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ADA Obligations</a:t>
            </a:r>
          </a:p>
        </p:txBody>
      </p:sp>
      <p:sp>
        <p:nvSpPr>
          <p:cNvPr id="3" name="Content Placeholder 2"/>
          <p:cNvSpPr>
            <a:spLocks noGrp="1"/>
          </p:cNvSpPr>
          <p:nvPr>
            <p:ph sz="quarter" idx="1"/>
          </p:nvPr>
        </p:nvSpPr>
        <p:spPr/>
        <p:txBody>
          <a:bodyPr/>
          <a:lstStyle/>
          <a:p>
            <a:pPr>
              <a:spcBef>
                <a:spcPts val="1800"/>
              </a:spcBef>
            </a:pPr>
            <a:r>
              <a:rPr lang="en-US" sz="2600" dirty="0"/>
              <a:t>Employer Obligations:</a:t>
            </a:r>
          </a:p>
          <a:p>
            <a:pPr lvl="1">
              <a:spcBef>
                <a:spcPts val="1800"/>
              </a:spcBef>
            </a:pPr>
            <a:r>
              <a:rPr lang="en-US" sz="2400" dirty="0"/>
              <a:t>Employers have an obligation to reasonably accommodate </a:t>
            </a:r>
            <a:r>
              <a:rPr lang="en-US" sz="2400" i="1" u="sng" dirty="0"/>
              <a:t>qualified</a:t>
            </a:r>
            <a:r>
              <a:rPr lang="en-US" sz="2400" dirty="0"/>
              <a:t> disabled individuals in their positions.</a:t>
            </a:r>
          </a:p>
          <a:p>
            <a:pPr lvl="1">
              <a:spcBef>
                <a:spcPts val="1800"/>
              </a:spcBef>
            </a:pPr>
            <a:r>
              <a:rPr lang="en-US" sz="2400" dirty="0"/>
              <a:t>Qualified individuals must:</a:t>
            </a:r>
          </a:p>
          <a:p>
            <a:pPr lvl="2">
              <a:spcBef>
                <a:spcPts val="1800"/>
              </a:spcBef>
            </a:pPr>
            <a:r>
              <a:rPr lang="en-US" sz="2200" dirty="0"/>
              <a:t>Meet job prerequisites.</a:t>
            </a:r>
          </a:p>
          <a:p>
            <a:pPr lvl="2">
              <a:spcBef>
                <a:spcPts val="1800"/>
              </a:spcBef>
            </a:pPr>
            <a:r>
              <a:rPr lang="en-US" sz="2200" dirty="0"/>
              <a:t>Be able to perform the position’s essential functions with or without reasonable accommodation</a:t>
            </a:r>
            <a:r>
              <a:rPr lang="en-US" dirty="0"/>
              <a:t>.</a:t>
            </a:r>
          </a:p>
        </p:txBody>
      </p:sp>
      <p:sp>
        <p:nvSpPr>
          <p:cNvPr id="4" name="Slide Number Placeholder 3"/>
          <p:cNvSpPr>
            <a:spLocks noGrp="1"/>
          </p:cNvSpPr>
          <p:nvPr>
            <p:ph type="sldNum" sz="quarter" idx="12"/>
          </p:nvPr>
        </p:nvSpPr>
        <p:spPr/>
        <p:txBody>
          <a:bodyPr/>
          <a:lstStyle/>
          <a:p>
            <a:fld id="{2FD6C440-3930-4C46-A218-D456595522C4}" type="slidenum">
              <a:rPr lang="en-US" smtClean="0"/>
              <a:t>58</a:t>
            </a:fld>
            <a:endParaRPr lang="en-US" dirty="0"/>
          </a:p>
        </p:txBody>
      </p:sp>
    </p:spTree>
    <p:extLst>
      <p:ext uri="{BB962C8B-B14F-4D97-AF65-F5344CB8AC3E}">
        <p14:creationId xmlns:p14="http://schemas.microsoft.com/office/powerpoint/2010/main" val="4876911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ADA Obligations</a:t>
            </a:r>
          </a:p>
        </p:txBody>
      </p:sp>
      <p:sp>
        <p:nvSpPr>
          <p:cNvPr id="3" name="Content Placeholder 2"/>
          <p:cNvSpPr>
            <a:spLocks noGrp="1"/>
          </p:cNvSpPr>
          <p:nvPr>
            <p:ph sz="quarter" idx="1"/>
          </p:nvPr>
        </p:nvSpPr>
        <p:spPr>
          <a:xfrm>
            <a:off x="269544" y="1793544"/>
            <a:ext cx="8615149" cy="4114800"/>
          </a:xfrm>
        </p:spPr>
        <p:txBody>
          <a:bodyPr/>
          <a:lstStyle/>
          <a:p>
            <a:pPr>
              <a:spcBef>
                <a:spcPts val="1800"/>
              </a:spcBef>
            </a:pPr>
            <a:r>
              <a:rPr lang="en-US" sz="2800" dirty="0"/>
              <a:t>Defining “Disabled”</a:t>
            </a:r>
          </a:p>
          <a:p>
            <a:pPr lvl="1">
              <a:spcBef>
                <a:spcPts val="1800"/>
              </a:spcBef>
            </a:pPr>
            <a:r>
              <a:rPr lang="en-US" sz="2600" dirty="0"/>
              <a:t>A physical or mental impairment that </a:t>
            </a:r>
            <a:r>
              <a:rPr lang="en-US" sz="2600" u="sng" dirty="0"/>
              <a:t>substantially limits</a:t>
            </a:r>
            <a:r>
              <a:rPr lang="en-US" sz="2600" dirty="0"/>
              <a:t> one or more </a:t>
            </a:r>
            <a:r>
              <a:rPr lang="en-US" sz="2600" u="sng" dirty="0"/>
              <a:t>major life activities</a:t>
            </a:r>
            <a:r>
              <a:rPr lang="en-US" sz="2600" dirty="0"/>
              <a:t> of such individual; </a:t>
            </a:r>
            <a:r>
              <a:rPr lang="en-US" sz="2600" b="1" u="sng" dirty="0"/>
              <a:t>OR</a:t>
            </a:r>
          </a:p>
          <a:p>
            <a:pPr lvl="1">
              <a:spcBef>
                <a:spcPts val="1800"/>
              </a:spcBef>
            </a:pPr>
            <a:r>
              <a:rPr lang="en-US" sz="2600" dirty="0"/>
              <a:t>A record of such an impairment; </a:t>
            </a:r>
            <a:r>
              <a:rPr lang="en-US" sz="2600" b="1" u="sng" dirty="0"/>
              <a:t>OR</a:t>
            </a:r>
          </a:p>
          <a:p>
            <a:pPr lvl="1">
              <a:spcBef>
                <a:spcPts val="1800"/>
              </a:spcBef>
            </a:pPr>
            <a:r>
              <a:rPr lang="en-US" sz="2600" dirty="0"/>
              <a:t>Being “regarded as” having an impairment.</a:t>
            </a:r>
          </a:p>
        </p:txBody>
      </p:sp>
      <p:sp>
        <p:nvSpPr>
          <p:cNvPr id="4" name="Slide Number Placeholder 3"/>
          <p:cNvSpPr>
            <a:spLocks noGrp="1"/>
          </p:cNvSpPr>
          <p:nvPr>
            <p:ph type="sldNum" sz="quarter" idx="12"/>
          </p:nvPr>
        </p:nvSpPr>
        <p:spPr/>
        <p:txBody>
          <a:bodyPr/>
          <a:lstStyle/>
          <a:p>
            <a:fld id="{2FD6C440-3930-4C46-A218-D456595522C4}" type="slidenum">
              <a:rPr lang="en-US" smtClean="0"/>
              <a:t>59</a:t>
            </a:fld>
            <a:endParaRPr lang="en-US" dirty="0"/>
          </a:p>
        </p:txBody>
      </p:sp>
    </p:spTree>
    <p:extLst>
      <p:ext uri="{BB962C8B-B14F-4D97-AF65-F5344CB8AC3E}">
        <p14:creationId xmlns:p14="http://schemas.microsoft.com/office/powerpoint/2010/main" val="569188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noChangeArrowheads="1"/>
          </p:cNvSpPr>
          <p:nvPr>
            <p:ph type="title"/>
          </p:nvPr>
        </p:nvSpPr>
        <p:spPr>
          <a:xfrm>
            <a:off x="230187" y="838200"/>
            <a:ext cx="8686800" cy="1143000"/>
          </a:xfrm>
          <a:ln>
            <a:noFill/>
          </a:ln>
        </p:spPr>
        <p:txBody>
          <a:bodyPr>
            <a:normAutofit/>
          </a:bodyPr>
          <a:lstStyle/>
          <a:p>
            <a:pPr eaLnBrk="1" hangingPunct="1"/>
            <a:r>
              <a:rPr lang="en-US" altLang="en-US" sz="3600" b="1" dirty="0"/>
              <a:t>Minimum Wage and Overtime Pay</a:t>
            </a:r>
          </a:p>
        </p:txBody>
      </p:sp>
      <p:sp>
        <p:nvSpPr>
          <p:cNvPr id="35843" name="Content Placeholder 2"/>
          <p:cNvSpPr>
            <a:spLocks noGrp="1" noChangeArrowheads="1"/>
          </p:cNvSpPr>
          <p:nvPr>
            <p:ph idx="1"/>
          </p:nvPr>
        </p:nvSpPr>
        <p:spPr>
          <a:xfrm>
            <a:off x="355107" y="1981200"/>
            <a:ext cx="8558705" cy="3962400"/>
          </a:xfrm>
          <a:ln>
            <a:noFill/>
          </a:ln>
        </p:spPr>
        <p:txBody>
          <a:bodyPr>
            <a:normAutofit/>
          </a:bodyPr>
          <a:lstStyle/>
          <a:p>
            <a:pPr>
              <a:spcAft>
                <a:spcPts val="1200"/>
              </a:spcAft>
            </a:pPr>
            <a:r>
              <a:rPr altLang="en-US" sz="2800" dirty="0"/>
              <a:t>Employers must pay non-exempt employees: </a:t>
            </a:r>
          </a:p>
          <a:p>
            <a:pPr lvl="1" eaLnBrk="1" hangingPunct="1">
              <a:spcAft>
                <a:spcPts val="800"/>
              </a:spcAft>
            </a:pPr>
            <a:r>
              <a:rPr altLang="en-US" sz="2400" dirty="0"/>
              <a:t>At least minimum wage for all hours worked (the current federal rate is $7.25 per hour)</a:t>
            </a:r>
          </a:p>
          <a:p>
            <a:pPr lvl="1" eaLnBrk="1" hangingPunct="1">
              <a:spcAft>
                <a:spcPts val="800"/>
              </a:spcAft>
            </a:pPr>
            <a:r>
              <a:rPr altLang="en-US" sz="2400" dirty="0"/>
              <a:t>Overtime compensation for each hour worked over 40 in a workweek</a:t>
            </a:r>
          </a:p>
          <a:p>
            <a:pPr eaLnBrk="1" hangingPunct="1">
              <a:spcAft>
                <a:spcPts val="1200"/>
              </a:spcAft>
            </a:pPr>
            <a:r>
              <a:rPr altLang="en-US" sz="2600" dirty="0"/>
              <a:t>Overtime compensation generally must be at least 1.5 times the employee</a:t>
            </a:r>
            <a:r>
              <a:rPr lang="en-GB" altLang="en-US" sz="2600" dirty="0"/>
              <a:t>'</a:t>
            </a:r>
            <a:r>
              <a:rPr altLang="en-US" sz="2600" dirty="0"/>
              <a:t>s </a:t>
            </a:r>
            <a:r>
              <a:rPr lang="en-GB" altLang="en-US" sz="2600" dirty="0"/>
              <a:t>"</a:t>
            </a:r>
            <a:r>
              <a:rPr altLang="en-US" sz="2600" dirty="0"/>
              <a:t>regular rate of pay"</a:t>
            </a:r>
          </a:p>
          <a:p>
            <a:pPr lvl="2" eaLnBrk="1" hangingPunct="1">
              <a:spcAft>
                <a:spcPts val="800"/>
              </a:spcAft>
              <a:buFont typeface="Courier New" panose="02070309020205020404" pitchFamily="49" charset="0"/>
              <a:buNone/>
            </a:pPr>
            <a:endParaRPr altLang="en-US" sz="1400" dirty="0"/>
          </a:p>
        </p:txBody>
      </p:sp>
      <p:sp>
        <p:nvSpPr>
          <p:cNvPr id="2" name="Slide Number Placeholder 1"/>
          <p:cNvSpPr>
            <a:spLocks noGrp="1"/>
          </p:cNvSpPr>
          <p:nvPr>
            <p:ph type="sldNum" sz="quarter" idx="12"/>
          </p:nvPr>
        </p:nvSpPr>
        <p:spPr/>
        <p:txBody>
          <a:bodyPr/>
          <a:lstStyle/>
          <a:p>
            <a:pPr>
              <a:defRPr/>
            </a:pPr>
            <a:fld id="{51277B72-92A5-4EFE-B7B1-691EC02D92B0}" type="slidenum">
              <a:rPr lang="en-US" smtClean="0"/>
              <a:pPr>
                <a:defRPr/>
              </a:pPr>
              <a:t>6</a:t>
            </a:fld>
            <a:endParaRPr lang="en-US" dirty="0"/>
          </a:p>
        </p:txBody>
      </p:sp>
    </p:spTree>
    <p:extLst>
      <p:ext uri="{BB962C8B-B14F-4D97-AF65-F5344CB8AC3E}">
        <p14:creationId xmlns:p14="http://schemas.microsoft.com/office/powerpoint/2010/main" val="7458439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Substantially Limits</a:t>
            </a:r>
          </a:p>
        </p:txBody>
      </p:sp>
      <p:sp>
        <p:nvSpPr>
          <p:cNvPr id="3" name="Content Placeholder 2"/>
          <p:cNvSpPr>
            <a:spLocks noGrp="1"/>
          </p:cNvSpPr>
          <p:nvPr>
            <p:ph idx="1"/>
          </p:nvPr>
        </p:nvSpPr>
        <p:spPr>
          <a:xfrm>
            <a:off x="433320" y="1752600"/>
            <a:ext cx="8260307" cy="4114800"/>
          </a:xfrm>
        </p:spPr>
        <p:txBody>
          <a:bodyPr/>
          <a:lstStyle/>
          <a:p>
            <a:pPr>
              <a:spcBef>
                <a:spcPts val="1800"/>
              </a:spcBef>
            </a:pPr>
            <a:r>
              <a:rPr lang="en-US" sz="2800" dirty="0"/>
              <a:t>An impairment is a disability only if it </a:t>
            </a:r>
            <a:r>
              <a:rPr lang="en-US" sz="2800" u="sng" dirty="0"/>
              <a:t>substantially limits</a:t>
            </a:r>
            <a:r>
              <a:rPr lang="en-US" sz="2800" dirty="0"/>
              <a:t> a major life activity</a:t>
            </a:r>
          </a:p>
          <a:p>
            <a:pPr>
              <a:spcBef>
                <a:spcPts val="1800"/>
              </a:spcBef>
            </a:pPr>
            <a:r>
              <a:rPr lang="en-US" sz="2800" dirty="0"/>
              <a:t>Under the ADAAA a “substantial limitation” of a MLA is</a:t>
            </a:r>
          </a:p>
          <a:p>
            <a:pPr lvl="1">
              <a:spcBef>
                <a:spcPts val="1800"/>
              </a:spcBef>
            </a:pPr>
            <a:r>
              <a:rPr lang="en-US" sz="2600" dirty="0"/>
              <a:t>Less than “severe” or “significant” but</a:t>
            </a:r>
          </a:p>
          <a:p>
            <a:pPr lvl="1">
              <a:spcBef>
                <a:spcPts val="1800"/>
              </a:spcBef>
            </a:pPr>
            <a:r>
              <a:rPr lang="en-US" sz="2600" dirty="0"/>
              <a:t>Greater than “moderate”</a:t>
            </a:r>
          </a:p>
        </p:txBody>
      </p:sp>
      <p:sp>
        <p:nvSpPr>
          <p:cNvPr id="4" name="Slide Number Placeholder 3"/>
          <p:cNvSpPr>
            <a:spLocks noGrp="1"/>
          </p:cNvSpPr>
          <p:nvPr>
            <p:ph type="sldNum" sz="quarter" idx="12"/>
          </p:nvPr>
        </p:nvSpPr>
        <p:spPr/>
        <p:txBody>
          <a:bodyPr/>
          <a:lstStyle/>
          <a:p>
            <a:fld id="{05A98EA2-2D0E-4175-A099-3F26E360BD6C}" type="slidenum">
              <a:rPr lang="en-US" smtClean="0"/>
              <a:t>60</a:t>
            </a:fld>
            <a:endParaRPr lang="en-US" dirty="0"/>
          </a:p>
        </p:txBody>
      </p:sp>
    </p:spTree>
    <p:extLst>
      <p:ext uri="{BB962C8B-B14F-4D97-AF65-F5344CB8AC3E}">
        <p14:creationId xmlns:p14="http://schemas.microsoft.com/office/powerpoint/2010/main" val="2866785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97512"/>
            <a:ext cx="8686800" cy="1066800"/>
          </a:xfrm>
        </p:spPr>
        <p:txBody>
          <a:bodyPr>
            <a:noAutofit/>
          </a:bodyPr>
          <a:lstStyle/>
          <a:p>
            <a:r>
              <a:rPr lang="en-US" sz="3600" b="1" dirty="0"/>
              <a:t>Expanded Definition of </a:t>
            </a:r>
            <a:br>
              <a:rPr lang="en-US" sz="3600" b="1" dirty="0"/>
            </a:br>
            <a:r>
              <a:rPr lang="en-US" sz="3600" b="1" dirty="0"/>
              <a:t>“Physical Impairment”</a:t>
            </a:r>
          </a:p>
        </p:txBody>
      </p:sp>
      <p:sp>
        <p:nvSpPr>
          <p:cNvPr id="3" name="Content Placeholder 2"/>
          <p:cNvSpPr>
            <a:spLocks noGrp="1"/>
          </p:cNvSpPr>
          <p:nvPr>
            <p:ph sz="quarter" idx="1"/>
          </p:nvPr>
        </p:nvSpPr>
        <p:spPr>
          <a:xfrm>
            <a:off x="228600" y="2121762"/>
            <a:ext cx="8763000" cy="3745637"/>
          </a:xfrm>
        </p:spPr>
        <p:txBody>
          <a:bodyPr>
            <a:normAutofit/>
          </a:bodyPr>
          <a:lstStyle/>
          <a:p>
            <a:pPr marL="114300" indent="0">
              <a:buNone/>
            </a:pPr>
            <a:r>
              <a:rPr lang="en-US" sz="2600" dirty="0"/>
              <a:t>Any physiological disorder or condition, cosmetic disfigurement, or anatomical loss affecting one or more body systems, such as neurological, musculoskeletal, special sense organs, respiratory (including speech organs), cardiovascular, reproductive, digestive, genitourinary, immune, circulatory, hemic, lymphatic, skin and endocrine.</a:t>
            </a:r>
          </a:p>
        </p:txBody>
      </p:sp>
      <p:sp>
        <p:nvSpPr>
          <p:cNvPr id="4" name="Slide Number Placeholder 3"/>
          <p:cNvSpPr>
            <a:spLocks noGrp="1"/>
          </p:cNvSpPr>
          <p:nvPr>
            <p:ph type="sldNum" sz="quarter" idx="12"/>
          </p:nvPr>
        </p:nvSpPr>
        <p:spPr/>
        <p:txBody>
          <a:bodyPr/>
          <a:lstStyle/>
          <a:p>
            <a:fld id="{2FD6C440-3930-4C46-A218-D456595522C4}" type="slidenum">
              <a:rPr lang="en-US" smtClean="0"/>
              <a:t>61</a:t>
            </a:fld>
            <a:endParaRPr lang="en-US" dirty="0"/>
          </a:p>
        </p:txBody>
      </p:sp>
    </p:spTree>
    <p:extLst>
      <p:ext uri="{BB962C8B-B14F-4D97-AF65-F5344CB8AC3E}">
        <p14:creationId xmlns:p14="http://schemas.microsoft.com/office/powerpoint/2010/main" val="110132517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Accommodation Generally</a:t>
            </a:r>
          </a:p>
        </p:txBody>
      </p:sp>
      <p:sp>
        <p:nvSpPr>
          <p:cNvPr id="3" name="Content Placeholder 2"/>
          <p:cNvSpPr>
            <a:spLocks noGrp="1"/>
          </p:cNvSpPr>
          <p:nvPr>
            <p:ph idx="1"/>
          </p:nvPr>
        </p:nvSpPr>
        <p:spPr>
          <a:xfrm>
            <a:off x="228600" y="1752600"/>
            <a:ext cx="8763000" cy="4114800"/>
          </a:xfrm>
        </p:spPr>
        <p:txBody>
          <a:bodyPr/>
          <a:lstStyle/>
          <a:p>
            <a:r>
              <a:rPr lang="en-US" sz="2200" dirty="0"/>
              <a:t>Employers are legally obligated to accommodate </a:t>
            </a:r>
            <a:r>
              <a:rPr lang="en-US" sz="2200" u="sng" dirty="0"/>
              <a:t>qualified</a:t>
            </a:r>
            <a:r>
              <a:rPr lang="en-US" sz="2200" dirty="0"/>
              <a:t> individuals with disabilities, unless doing so creates an undue hardship </a:t>
            </a:r>
          </a:p>
          <a:p>
            <a:pPr>
              <a:spcBef>
                <a:spcPts val="600"/>
              </a:spcBef>
            </a:pPr>
            <a:r>
              <a:rPr lang="en-US" sz="2200" dirty="0"/>
              <a:t>Interactive Process</a:t>
            </a:r>
          </a:p>
          <a:p>
            <a:pPr lvl="1">
              <a:spcBef>
                <a:spcPts val="0"/>
              </a:spcBef>
            </a:pPr>
            <a:r>
              <a:rPr lang="en-US" sz="1800" dirty="0"/>
              <a:t>Includes meeting with the employee, discussing restrictions, abilities and ideas for accommodation</a:t>
            </a:r>
          </a:p>
          <a:p>
            <a:pPr lvl="1">
              <a:spcBef>
                <a:spcPts val="0"/>
              </a:spcBef>
            </a:pPr>
            <a:r>
              <a:rPr lang="en-US" sz="1800" dirty="0"/>
              <a:t>May include meeting with employee’s supervisor to discuss accommodation</a:t>
            </a:r>
          </a:p>
          <a:p>
            <a:pPr lvl="1">
              <a:spcBef>
                <a:spcPts val="0"/>
              </a:spcBef>
            </a:pPr>
            <a:r>
              <a:rPr lang="en-US" sz="1800" dirty="0"/>
              <a:t>Document efforts</a:t>
            </a:r>
          </a:p>
          <a:p>
            <a:pPr lvl="1">
              <a:spcBef>
                <a:spcPts val="0"/>
              </a:spcBef>
            </a:pPr>
            <a:r>
              <a:rPr lang="en-US" sz="1800" dirty="0"/>
              <a:t>Breakdown in interactive process</a:t>
            </a:r>
          </a:p>
          <a:p>
            <a:r>
              <a:rPr lang="en-US" sz="2200" dirty="0"/>
              <a:t>Impact of failure to respond quickly to employee request for accommodation</a:t>
            </a:r>
          </a:p>
        </p:txBody>
      </p:sp>
      <p:sp>
        <p:nvSpPr>
          <p:cNvPr id="4" name="Slide Number Placeholder 3"/>
          <p:cNvSpPr>
            <a:spLocks noGrp="1"/>
          </p:cNvSpPr>
          <p:nvPr>
            <p:ph type="sldNum" sz="quarter" idx="12"/>
          </p:nvPr>
        </p:nvSpPr>
        <p:spPr/>
        <p:txBody>
          <a:bodyPr/>
          <a:lstStyle/>
          <a:p>
            <a:fld id="{05A98EA2-2D0E-4175-A099-3F26E360BD6C}" type="slidenum">
              <a:rPr lang="en-US" smtClean="0"/>
              <a:t>62</a:t>
            </a:fld>
            <a:endParaRPr lang="en-US" dirty="0"/>
          </a:p>
        </p:txBody>
      </p:sp>
    </p:spTree>
    <p:extLst>
      <p:ext uri="{BB962C8B-B14F-4D97-AF65-F5344CB8AC3E}">
        <p14:creationId xmlns:p14="http://schemas.microsoft.com/office/powerpoint/2010/main" val="16843086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Interactive Process </a:t>
            </a:r>
          </a:p>
        </p:txBody>
      </p:sp>
      <p:sp>
        <p:nvSpPr>
          <p:cNvPr id="3" name="Content Placeholder 2"/>
          <p:cNvSpPr>
            <a:spLocks noGrp="1"/>
          </p:cNvSpPr>
          <p:nvPr>
            <p:ph idx="1"/>
          </p:nvPr>
        </p:nvSpPr>
        <p:spPr/>
        <p:txBody>
          <a:bodyPr>
            <a:normAutofit lnSpcReduction="10000"/>
          </a:bodyPr>
          <a:lstStyle/>
          <a:p>
            <a:r>
              <a:rPr lang="en-US" sz="2800" dirty="0"/>
              <a:t>Interactive Process</a:t>
            </a:r>
          </a:p>
          <a:p>
            <a:pPr lvl="1"/>
            <a:r>
              <a:rPr lang="en-US" sz="2800" dirty="0"/>
              <a:t>Includes meeting with the employee, discussing restrictions, abilities and ideas for accommodation</a:t>
            </a:r>
          </a:p>
          <a:p>
            <a:pPr lvl="1"/>
            <a:r>
              <a:rPr lang="en-US" sz="2800" dirty="0"/>
              <a:t>May include meeting with employee’s supervisor to discuss accommodation</a:t>
            </a:r>
          </a:p>
          <a:p>
            <a:pPr lvl="1"/>
            <a:r>
              <a:rPr lang="en-US" sz="2800" dirty="0"/>
              <a:t>Request of medical information</a:t>
            </a:r>
          </a:p>
          <a:p>
            <a:pPr lvl="1"/>
            <a:r>
              <a:rPr lang="en-US" sz="2800" dirty="0"/>
              <a:t>Document efforts</a:t>
            </a:r>
          </a:p>
          <a:p>
            <a:endParaRPr lang="en-US" sz="2400" dirty="0"/>
          </a:p>
        </p:txBody>
      </p:sp>
      <p:sp>
        <p:nvSpPr>
          <p:cNvPr id="4" name="Slide Number Placeholder 3"/>
          <p:cNvSpPr>
            <a:spLocks noGrp="1"/>
          </p:cNvSpPr>
          <p:nvPr>
            <p:ph type="sldNum" sz="quarter" idx="12"/>
          </p:nvPr>
        </p:nvSpPr>
        <p:spPr/>
        <p:txBody>
          <a:bodyPr/>
          <a:lstStyle/>
          <a:p>
            <a:fld id="{05A98EA2-2D0E-4175-A099-3F26E360BD6C}" type="slidenum">
              <a:rPr lang="en-US" smtClean="0"/>
              <a:t>63</a:t>
            </a:fld>
            <a:endParaRPr lang="en-US" dirty="0"/>
          </a:p>
        </p:txBody>
      </p:sp>
    </p:spTree>
    <p:extLst>
      <p:ext uri="{BB962C8B-B14F-4D97-AF65-F5344CB8AC3E}">
        <p14:creationId xmlns:p14="http://schemas.microsoft.com/office/powerpoint/2010/main" val="47326860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920" y="742730"/>
            <a:ext cx="8824404" cy="807904"/>
          </a:xfrm>
        </p:spPr>
        <p:txBody>
          <a:bodyPr>
            <a:normAutofit fontScale="90000"/>
          </a:bodyPr>
          <a:lstStyle/>
          <a:p>
            <a:r>
              <a:rPr lang="en-US" b="1" dirty="0"/>
              <a:t>FMLA/Clemency and Forbearance</a:t>
            </a:r>
          </a:p>
        </p:txBody>
      </p:sp>
      <p:sp>
        <p:nvSpPr>
          <p:cNvPr id="3" name="Content Placeholder 2"/>
          <p:cNvSpPr>
            <a:spLocks noGrp="1"/>
          </p:cNvSpPr>
          <p:nvPr>
            <p:ph idx="1"/>
          </p:nvPr>
        </p:nvSpPr>
        <p:spPr>
          <a:xfrm>
            <a:off x="457200" y="1624614"/>
            <a:ext cx="8229600" cy="4395186"/>
          </a:xfrm>
        </p:spPr>
        <p:txBody>
          <a:bodyPr>
            <a:normAutofit fontScale="70000" lnSpcReduction="20000"/>
          </a:bodyPr>
          <a:lstStyle/>
          <a:p>
            <a:pPr marL="457200" indent="-457200">
              <a:lnSpc>
                <a:spcPct val="120000"/>
              </a:lnSpc>
              <a:spcBef>
                <a:spcPts val="600"/>
              </a:spcBef>
              <a:buFont typeface="Arial" panose="020B0604020202020204" pitchFamily="34" charset="0"/>
              <a:buChar char="•"/>
            </a:pPr>
            <a:r>
              <a:rPr lang="en-US" sz="3000" dirty="0"/>
              <a:t>ADA/Wisconsin disability analysis of accommodation obligation:</a:t>
            </a:r>
          </a:p>
          <a:p>
            <a:pPr marL="914400" lvl="1" indent="-457200">
              <a:lnSpc>
                <a:spcPct val="120000"/>
              </a:lnSpc>
              <a:spcBef>
                <a:spcPts val="600"/>
              </a:spcBef>
            </a:pPr>
            <a:r>
              <a:rPr lang="en-US" dirty="0"/>
              <a:t>Granting a temporary accommodation of leave, modifying workplace expectations or other forbearance to allow medical treatment that could reduce the difficulty in performing the job</a:t>
            </a:r>
          </a:p>
          <a:p>
            <a:pPr marL="914400" lvl="1" indent="-457200">
              <a:lnSpc>
                <a:spcPct val="120000"/>
              </a:lnSpc>
              <a:spcBef>
                <a:spcPts val="600"/>
              </a:spcBef>
            </a:pPr>
            <a:r>
              <a:rPr lang="en-US" dirty="0"/>
              <a:t>Remember the interactive process</a:t>
            </a:r>
          </a:p>
          <a:p>
            <a:pPr marL="457200" indent="-457200">
              <a:lnSpc>
                <a:spcPct val="120000"/>
              </a:lnSpc>
              <a:spcBef>
                <a:spcPts val="600"/>
              </a:spcBef>
              <a:buFont typeface="Arial" panose="020B0604020202020204" pitchFamily="34" charset="0"/>
              <a:buChar char="•"/>
            </a:pPr>
            <a:r>
              <a:rPr lang="en-US" sz="3000" dirty="0"/>
              <a:t>The Health Care Provider Certification provides the information on duration</a:t>
            </a:r>
          </a:p>
          <a:p>
            <a:pPr marL="457200" indent="-457200">
              <a:lnSpc>
                <a:spcPct val="120000"/>
              </a:lnSpc>
              <a:spcBef>
                <a:spcPts val="600"/>
              </a:spcBef>
              <a:buFont typeface="Arial" panose="020B0604020202020204" pitchFamily="34" charset="0"/>
              <a:buChar char="•"/>
            </a:pPr>
            <a:r>
              <a:rPr lang="en-US" sz="3000" dirty="0"/>
              <a:t>If “indefinite” but greater than 12 workweeks, leave entitlement may not require health insurance continuation and job guarantee</a:t>
            </a:r>
          </a:p>
        </p:txBody>
      </p:sp>
      <p:sp>
        <p:nvSpPr>
          <p:cNvPr id="5" name="Slide Number Placeholder 4">
            <a:extLst>
              <a:ext uri="{FF2B5EF4-FFF2-40B4-BE49-F238E27FC236}">
                <a16:creationId xmlns:a16="http://schemas.microsoft.com/office/drawing/2014/main" id="{BF642A30-6F89-4D61-8356-82BC755B6208}"/>
              </a:ext>
            </a:extLst>
          </p:cNvPr>
          <p:cNvSpPr>
            <a:spLocks noGrp="1"/>
          </p:cNvSpPr>
          <p:nvPr>
            <p:ph type="sldNum" sz="quarter" idx="12"/>
          </p:nvPr>
        </p:nvSpPr>
        <p:spPr/>
        <p:txBody>
          <a:bodyPr/>
          <a:lstStyle/>
          <a:p>
            <a:fld id="{CDCD9867-40A7-4A3D-8A23-F2A7CFEA6BBE}" type="slidenum">
              <a:rPr lang="en-US" smtClean="0"/>
              <a:t>64</a:t>
            </a:fld>
            <a:endParaRPr lang="en-US" dirty="0"/>
          </a:p>
        </p:txBody>
      </p:sp>
    </p:spTree>
    <p:extLst>
      <p:ext uri="{BB962C8B-B14F-4D97-AF65-F5344CB8AC3E}">
        <p14:creationId xmlns:p14="http://schemas.microsoft.com/office/powerpoint/2010/main" val="41984171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064" y="962492"/>
            <a:ext cx="8915400" cy="762000"/>
          </a:xfrm>
        </p:spPr>
        <p:txBody>
          <a:bodyPr>
            <a:noAutofit/>
          </a:bodyPr>
          <a:lstStyle/>
          <a:p>
            <a:r>
              <a:rPr lang="en-US" sz="3200" b="1" i="1" dirty="0"/>
              <a:t>Attiogbe-Tay v. Southeast Rolling Hills, LLC </a:t>
            </a:r>
            <a:r>
              <a:rPr lang="en-US" sz="3200" b="1" dirty="0"/>
              <a:t>(D. Minn. 2013)</a:t>
            </a:r>
            <a:endParaRPr lang="en-US" sz="3200" b="1" i="1" dirty="0"/>
          </a:p>
        </p:txBody>
      </p:sp>
      <p:sp>
        <p:nvSpPr>
          <p:cNvPr id="3" name="Content Placeholder 2"/>
          <p:cNvSpPr>
            <a:spLocks noGrp="1"/>
          </p:cNvSpPr>
          <p:nvPr>
            <p:ph idx="1"/>
          </p:nvPr>
        </p:nvSpPr>
        <p:spPr>
          <a:xfrm>
            <a:off x="228600" y="2086252"/>
            <a:ext cx="8763000" cy="3781147"/>
          </a:xfrm>
        </p:spPr>
        <p:txBody>
          <a:bodyPr>
            <a:normAutofit fontScale="77500" lnSpcReduction="20000"/>
          </a:bodyPr>
          <a:lstStyle/>
          <a:p>
            <a:r>
              <a:rPr lang="en-US" dirty="0"/>
              <a:t>An overnight LPN had elective reconstruction knee surgery, out 12 weeks</a:t>
            </a:r>
          </a:p>
          <a:p>
            <a:r>
              <a:rPr lang="en-US" dirty="0"/>
              <a:t>Upon return to work, she had restrictions prohibiting her from kneeling, squatting or lifting more than 50 lbs. for six weeks</a:t>
            </a:r>
          </a:p>
          <a:p>
            <a:r>
              <a:rPr lang="en-US" dirty="0"/>
              <a:t>“Physical Job Demands” documentation said LPN’s must be able to kneel, squat or lift more than 100 lbs. (to assist fallen patients)</a:t>
            </a:r>
          </a:p>
          <a:p>
            <a:r>
              <a:rPr lang="en-US" dirty="0"/>
              <a:t>Company fired the employee upon return from leave</a:t>
            </a:r>
          </a:p>
        </p:txBody>
      </p:sp>
      <p:sp>
        <p:nvSpPr>
          <p:cNvPr id="5" name="Slide Number Placeholder 4">
            <a:extLst>
              <a:ext uri="{FF2B5EF4-FFF2-40B4-BE49-F238E27FC236}">
                <a16:creationId xmlns:a16="http://schemas.microsoft.com/office/drawing/2014/main" id="{FAD724B0-E4BE-43FE-ACE3-4EADFA847163}"/>
              </a:ext>
            </a:extLst>
          </p:cNvPr>
          <p:cNvSpPr>
            <a:spLocks noGrp="1"/>
          </p:cNvSpPr>
          <p:nvPr>
            <p:ph type="sldNum" sz="quarter" idx="12"/>
          </p:nvPr>
        </p:nvSpPr>
        <p:spPr/>
        <p:txBody>
          <a:bodyPr/>
          <a:lstStyle/>
          <a:p>
            <a:fld id="{CDCD9867-40A7-4A3D-8A23-F2A7CFEA6BBE}" type="slidenum">
              <a:rPr lang="en-US" smtClean="0"/>
              <a:t>65</a:t>
            </a:fld>
            <a:endParaRPr lang="en-US" dirty="0"/>
          </a:p>
        </p:txBody>
      </p:sp>
    </p:spTree>
    <p:extLst>
      <p:ext uri="{BB962C8B-B14F-4D97-AF65-F5344CB8AC3E}">
        <p14:creationId xmlns:p14="http://schemas.microsoft.com/office/powerpoint/2010/main" val="19532554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969148"/>
            <a:ext cx="9144001" cy="609599"/>
          </a:xfrm>
        </p:spPr>
        <p:txBody>
          <a:bodyPr>
            <a:noAutofit/>
          </a:bodyPr>
          <a:lstStyle/>
          <a:p>
            <a:r>
              <a:rPr lang="en-US" sz="3200" b="1" i="1" dirty="0"/>
              <a:t>Attiogbe-Tay v. Southeast Rolling Hills, LLC</a:t>
            </a:r>
          </a:p>
        </p:txBody>
      </p:sp>
      <p:sp>
        <p:nvSpPr>
          <p:cNvPr id="3" name="Content Placeholder 2"/>
          <p:cNvSpPr>
            <a:spLocks noGrp="1"/>
          </p:cNvSpPr>
          <p:nvPr>
            <p:ph idx="1"/>
          </p:nvPr>
        </p:nvSpPr>
        <p:spPr>
          <a:xfrm>
            <a:off x="264111" y="1748901"/>
            <a:ext cx="8763000" cy="4139951"/>
          </a:xfrm>
        </p:spPr>
        <p:txBody>
          <a:bodyPr>
            <a:normAutofit fontScale="92500" lnSpcReduction="10000"/>
          </a:bodyPr>
          <a:lstStyle/>
          <a:p>
            <a:r>
              <a:rPr lang="en-US" sz="2400" dirty="0"/>
              <a:t>Employee brought suit for disability discrimination, failure to accommodate, FMLA interference and FMLA retaliation</a:t>
            </a:r>
          </a:p>
          <a:p>
            <a:r>
              <a:rPr lang="en-US" sz="2400" dirty="0"/>
              <a:t>Employee argued that the Company could have accommodated her by allowing her six weeks of leave</a:t>
            </a:r>
          </a:p>
          <a:p>
            <a:r>
              <a:rPr lang="en-US" sz="2400" dirty="0"/>
              <a:t>Court ruled that six weeks of leave would be an undue hardship because:</a:t>
            </a:r>
          </a:p>
          <a:p>
            <a:pPr lvl="1"/>
            <a:r>
              <a:rPr lang="en-US" sz="2400" dirty="0"/>
              <a:t>Employee was the only overnight LPN</a:t>
            </a:r>
          </a:p>
          <a:p>
            <a:pPr lvl="1"/>
            <a:r>
              <a:rPr lang="en-US" sz="2400" dirty="0"/>
              <a:t>Employee’s FMLA was covered by staff working overtime and hiring of temporary LPNs</a:t>
            </a:r>
          </a:p>
          <a:p>
            <a:pPr lvl="1"/>
            <a:r>
              <a:rPr lang="en-US" sz="2400" dirty="0"/>
              <a:t>The Company had already paid $8,000 for additional staff</a:t>
            </a:r>
          </a:p>
        </p:txBody>
      </p:sp>
      <p:sp>
        <p:nvSpPr>
          <p:cNvPr id="5" name="Slide Number Placeholder 4">
            <a:extLst>
              <a:ext uri="{FF2B5EF4-FFF2-40B4-BE49-F238E27FC236}">
                <a16:creationId xmlns:a16="http://schemas.microsoft.com/office/drawing/2014/main" id="{98D63B5D-F88C-4C25-A346-C3407E31AD52}"/>
              </a:ext>
            </a:extLst>
          </p:cNvPr>
          <p:cNvSpPr>
            <a:spLocks noGrp="1"/>
          </p:cNvSpPr>
          <p:nvPr>
            <p:ph type="sldNum" sz="quarter" idx="12"/>
          </p:nvPr>
        </p:nvSpPr>
        <p:spPr/>
        <p:txBody>
          <a:bodyPr/>
          <a:lstStyle/>
          <a:p>
            <a:fld id="{CDCD9867-40A7-4A3D-8A23-F2A7CFEA6BBE}" type="slidenum">
              <a:rPr lang="en-US" smtClean="0"/>
              <a:t>66</a:t>
            </a:fld>
            <a:endParaRPr lang="en-US" dirty="0"/>
          </a:p>
        </p:txBody>
      </p:sp>
    </p:spTree>
    <p:extLst>
      <p:ext uri="{BB962C8B-B14F-4D97-AF65-F5344CB8AC3E}">
        <p14:creationId xmlns:p14="http://schemas.microsoft.com/office/powerpoint/2010/main" val="9458558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47078"/>
            <a:ext cx="8686800" cy="762000"/>
          </a:xfrm>
        </p:spPr>
        <p:txBody>
          <a:bodyPr/>
          <a:lstStyle/>
          <a:p>
            <a:r>
              <a:rPr lang="en-US" sz="4000" b="1" dirty="0"/>
              <a:t>Considerations</a:t>
            </a:r>
          </a:p>
        </p:txBody>
      </p:sp>
      <p:sp>
        <p:nvSpPr>
          <p:cNvPr id="3" name="Content Placeholder 2"/>
          <p:cNvSpPr>
            <a:spLocks noGrp="1"/>
          </p:cNvSpPr>
          <p:nvPr>
            <p:ph idx="1"/>
          </p:nvPr>
        </p:nvSpPr>
        <p:spPr>
          <a:xfrm>
            <a:off x="457200" y="1775533"/>
            <a:ext cx="8077200" cy="4015667"/>
          </a:xfrm>
        </p:spPr>
        <p:txBody>
          <a:bodyPr/>
          <a:lstStyle/>
          <a:p>
            <a:r>
              <a:rPr lang="en-US" sz="2800" dirty="0"/>
              <a:t>Is request for short-term exception from employer rules?</a:t>
            </a:r>
          </a:p>
          <a:p>
            <a:r>
              <a:rPr lang="en-US" sz="2800" dirty="0"/>
              <a:t>What is impact on business?</a:t>
            </a:r>
          </a:p>
          <a:p>
            <a:r>
              <a:rPr lang="en-US" sz="2800" dirty="0"/>
              <a:t>Does and “undue hardship” arise?</a:t>
            </a:r>
          </a:p>
        </p:txBody>
      </p:sp>
      <p:sp>
        <p:nvSpPr>
          <p:cNvPr id="5" name="Slide Number Placeholder 4">
            <a:extLst>
              <a:ext uri="{FF2B5EF4-FFF2-40B4-BE49-F238E27FC236}">
                <a16:creationId xmlns:a16="http://schemas.microsoft.com/office/drawing/2014/main" id="{74E08E0B-99AA-48C7-BA20-7897E80AC72F}"/>
              </a:ext>
            </a:extLst>
          </p:cNvPr>
          <p:cNvSpPr>
            <a:spLocks noGrp="1"/>
          </p:cNvSpPr>
          <p:nvPr>
            <p:ph type="sldNum" sz="quarter" idx="12"/>
          </p:nvPr>
        </p:nvSpPr>
        <p:spPr/>
        <p:txBody>
          <a:bodyPr/>
          <a:lstStyle/>
          <a:p>
            <a:fld id="{CDCD9867-40A7-4A3D-8A23-F2A7CFEA6BBE}" type="slidenum">
              <a:rPr lang="en-US" smtClean="0"/>
              <a:t>67</a:t>
            </a:fld>
            <a:endParaRPr lang="en-US" dirty="0"/>
          </a:p>
        </p:txBody>
      </p:sp>
    </p:spTree>
    <p:extLst>
      <p:ext uri="{BB962C8B-B14F-4D97-AF65-F5344CB8AC3E}">
        <p14:creationId xmlns:p14="http://schemas.microsoft.com/office/powerpoint/2010/main" val="169647926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Proving an Undue Hardship</a:t>
            </a:r>
          </a:p>
        </p:txBody>
      </p:sp>
      <p:sp>
        <p:nvSpPr>
          <p:cNvPr id="3" name="Content Placeholder 2"/>
          <p:cNvSpPr>
            <a:spLocks noGrp="1"/>
          </p:cNvSpPr>
          <p:nvPr>
            <p:ph idx="1"/>
          </p:nvPr>
        </p:nvSpPr>
        <p:spPr>
          <a:xfrm>
            <a:off x="228600" y="1795749"/>
            <a:ext cx="8799990" cy="4071652"/>
          </a:xfrm>
        </p:spPr>
        <p:txBody>
          <a:bodyPr>
            <a:normAutofit fontScale="55000" lnSpcReduction="20000"/>
          </a:bodyPr>
          <a:lstStyle/>
          <a:p>
            <a:r>
              <a:rPr lang="en-US" sz="3800" dirty="0"/>
              <a:t>An undue hardship is an action requiring difficulty or expense which is more than nominal</a:t>
            </a:r>
          </a:p>
          <a:p>
            <a:r>
              <a:rPr lang="en-US" sz="3800" dirty="0"/>
              <a:t>Factors:</a:t>
            </a:r>
          </a:p>
          <a:p>
            <a:pPr lvl="1"/>
            <a:r>
              <a:rPr lang="en-US" sz="3200" dirty="0"/>
              <a:t>The nature and cost of the accommodation;</a:t>
            </a:r>
          </a:p>
          <a:p>
            <a:pPr lvl="1"/>
            <a:r>
              <a:rPr lang="en-US" sz="3200" dirty="0"/>
              <a:t>The overall financial resources of the facility … involved in the provision of the reasonable accommodation – number of persons employed, the effect on expenses and resources, etc.;</a:t>
            </a:r>
          </a:p>
          <a:p>
            <a:pPr lvl="1"/>
            <a:r>
              <a:rPr lang="en-US" sz="3200" dirty="0"/>
              <a:t>The overall financial resources of the covered entity; and</a:t>
            </a:r>
          </a:p>
          <a:p>
            <a:pPr lvl="1"/>
            <a:r>
              <a:rPr lang="en-US" sz="3200" dirty="0"/>
              <a:t>The type of operation or operations of the covered entity, including the composition, structure, and functions of the workforce of such entity.</a:t>
            </a:r>
          </a:p>
          <a:p>
            <a:pPr lvl="1"/>
            <a:r>
              <a:rPr lang="en-US" sz="3200" dirty="0"/>
              <a:t>Duration of the requested accommodation; and</a:t>
            </a:r>
          </a:p>
          <a:p>
            <a:pPr lvl="2"/>
            <a:r>
              <a:rPr lang="en-US" sz="2600" dirty="0"/>
              <a:t>Impact on the integrity of the job.</a:t>
            </a:r>
          </a:p>
        </p:txBody>
      </p:sp>
      <p:sp>
        <p:nvSpPr>
          <p:cNvPr id="5" name="Slide Number Placeholder 4">
            <a:extLst>
              <a:ext uri="{FF2B5EF4-FFF2-40B4-BE49-F238E27FC236}">
                <a16:creationId xmlns:a16="http://schemas.microsoft.com/office/drawing/2014/main" id="{3B87989C-98C8-4215-A408-3902E6ED49CE}"/>
              </a:ext>
            </a:extLst>
          </p:cNvPr>
          <p:cNvSpPr>
            <a:spLocks noGrp="1"/>
          </p:cNvSpPr>
          <p:nvPr>
            <p:ph type="sldNum" sz="quarter" idx="12"/>
          </p:nvPr>
        </p:nvSpPr>
        <p:spPr/>
        <p:txBody>
          <a:bodyPr/>
          <a:lstStyle/>
          <a:p>
            <a:fld id="{CDCD9867-40A7-4A3D-8A23-F2A7CFEA6BBE}" type="slidenum">
              <a:rPr lang="en-US" smtClean="0"/>
              <a:t>68</a:t>
            </a:fld>
            <a:endParaRPr lang="en-US" dirty="0"/>
          </a:p>
        </p:txBody>
      </p:sp>
    </p:spTree>
    <p:extLst>
      <p:ext uri="{BB962C8B-B14F-4D97-AF65-F5344CB8AC3E}">
        <p14:creationId xmlns:p14="http://schemas.microsoft.com/office/powerpoint/2010/main" val="68347835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B3CDD-5A97-4D0F-A43C-9D4721986AB5}"/>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6B955CDD-DC6A-47C1-A10A-1E1B15BE969E}"/>
              </a:ext>
            </a:extLst>
          </p:cNvPr>
          <p:cNvSpPr>
            <a:spLocks noGrp="1"/>
          </p:cNvSpPr>
          <p:nvPr>
            <p:ph idx="1"/>
          </p:nvPr>
        </p:nvSpPr>
        <p:spPr/>
        <p:txBody>
          <a:bodyPr/>
          <a:lstStyle/>
          <a:p>
            <a:pPr marL="0" indent="0" algn="ctr">
              <a:spcBef>
                <a:spcPts val="0"/>
              </a:spcBef>
              <a:buNone/>
            </a:pPr>
            <a:endParaRPr lang="en-US" sz="2400" dirty="0">
              <a:solidFill>
                <a:schemeClr val="accent2"/>
              </a:solidFill>
            </a:endParaRPr>
          </a:p>
          <a:p>
            <a:pPr marL="114300" indent="0" algn="ctr">
              <a:buNone/>
            </a:pPr>
            <a:r>
              <a:rPr lang="en-US" sz="4000" b="1" dirty="0">
                <a:solidFill>
                  <a:schemeClr val="accent2"/>
                </a:solidFill>
              </a:rPr>
              <a:t>FMLA Compliance – Update on compliance issues and concerns</a:t>
            </a:r>
          </a:p>
        </p:txBody>
      </p:sp>
      <p:sp>
        <p:nvSpPr>
          <p:cNvPr id="4" name="Slide Number Placeholder 3">
            <a:extLst>
              <a:ext uri="{FF2B5EF4-FFF2-40B4-BE49-F238E27FC236}">
                <a16:creationId xmlns:a16="http://schemas.microsoft.com/office/drawing/2014/main" id="{3A337566-FE09-427C-92E2-04E462C2FD7B}"/>
              </a:ext>
            </a:extLst>
          </p:cNvPr>
          <p:cNvSpPr>
            <a:spLocks noGrp="1"/>
          </p:cNvSpPr>
          <p:nvPr>
            <p:ph type="sldNum" sz="quarter" idx="12"/>
          </p:nvPr>
        </p:nvSpPr>
        <p:spPr/>
        <p:txBody>
          <a:bodyPr/>
          <a:lstStyle/>
          <a:p>
            <a:fld id="{CDCD9867-40A7-4A3D-8A23-F2A7CFEA6BBE}" type="slidenum">
              <a:rPr lang="en-US" smtClean="0"/>
              <a:t>69</a:t>
            </a:fld>
            <a:endParaRPr lang="en-US" dirty="0"/>
          </a:p>
        </p:txBody>
      </p:sp>
    </p:spTree>
    <p:extLst>
      <p:ext uri="{BB962C8B-B14F-4D97-AF65-F5344CB8AC3E}">
        <p14:creationId xmlns:p14="http://schemas.microsoft.com/office/powerpoint/2010/main" val="117066348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noChangeArrowheads="1"/>
          </p:cNvSpPr>
          <p:nvPr>
            <p:ph type="title"/>
          </p:nvPr>
        </p:nvSpPr>
        <p:spPr>
          <a:ln>
            <a:noFill/>
          </a:ln>
        </p:spPr>
        <p:txBody>
          <a:bodyPr/>
          <a:lstStyle/>
          <a:p>
            <a:pPr eaLnBrk="1" hangingPunct="1"/>
            <a:r>
              <a:rPr lang="en-US" altLang="en-US" sz="4000" b="1" dirty="0"/>
              <a:t>Exempt vs. Nonexempt Status</a:t>
            </a:r>
          </a:p>
        </p:txBody>
      </p:sp>
      <p:sp>
        <p:nvSpPr>
          <p:cNvPr id="3" name="Content Placeholder 2">
            <a:extLst>
              <a:ext uri="{FF2B5EF4-FFF2-40B4-BE49-F238E27FC236}">
                <a16:creationId xmlns:a16="http://schemas.microsoft.com/office/drawing/2014/main" id="{FBF243E9-311C-4170-A83B-BD82ECDF0965}"/>
              </a:ext>
            </a:extLst>
          </p:cNvPr>
          <p:cNvSpPr>
            <a:spLocks noGrp="1"/>
          </p:cNvSpPr>
          <p:nvPr>
            <p:ph idx="1"/>
          </p:nvPr>
        </p:nvSpPr>
        <p:spPr>
          <a:xfrm>
            <a:off x="362875" y="1837678"/>
            <a:ext cx="8418250" cy="3962400"/>
          </a:xfrm>
          <a:ln>
            <a:noFill/>
          </a:ln>
        </p:spPr>
        <p:txBody>
          <a:bodyPr/>
          <a:lstStyle/>
          <a:p>
            <a:pPr marL="0" indent="0" eaLnBrk="1" hangingPunct="1">
              <a:spcAft>
                <a:spcPts val="1200"/>
              </a:spcAft>
              <a:buFontTx/>
              <a:buNone/>
              <a:defRPr/>
            </a:pPr>
            <a:r>
              <a:rPr sz="2400" dirty="0"/>
              <a:t>Generally, to be classified as exempt from the FLSA</a:t>
            </a:r>
            <a:r>
              <a:rPr lang="en-GB" sz="2400" dirty="0"/>
              <a:t>'</a:t>
            </a:r>
            <a:r>
              <a:rPr sz="2400" dirty="0"/>
              <a:t>s minimum wage and overtime compensatio</a:t>
            </a:r>
            <a:r>
              <a:rPr lang="en-US" sz="2400" dirty="0"/>
              <a:t>n</a:t>
            </a:r>
            <a:r>
              <a:rPr sz="2400" dirty="0"/>
              <a:t> requirements, an employee</a:t>
            </a:r>
            <a:r>
              <a:rPr lang="en-GB" sz="2400" dirty="0"/>
              <a:t>'</a:t>
            </a:r>
            <a:r>
              <a:rPr sz="2400" dirty="0"/>
              <a:t>s job duties and</a:t>
            </a:r>
            <a:r>
              <a:rPr lang="en-US" sz="2400" dirty="0"/>
              <a:t> </a:t>
            </a:r>
            <a:r>
              <a:rPr sz="2400" dirty="0"/>
              <a:t>responsibilities and their compensation must satisfy both:</a:t>
            </a:r>
          </a:p>
          <a:p>
            <a:pPr eaLnBrk="1" hangingPunct="1">
              <a:spcAft>
                <a:spcPts val="1200"/>
              </a:spcAft>
              <a:defRPr/>
            </a:pPr>
            <a:r>
              <a:rPr sz="2400" dirty="0"/>
              <a:t>The salary basis test</a:t>
            </a:r>
          </a:p>
          <a:p>
            <a:pPr eaLnBrk="1" hangingPunct="1">
              <a:spcAft>
                <a:spcPts val="1200"/>
              </a:spcAft>
              <a:defRPr/>
            </a:pPr>
            <a:r>
              <a:rPr sz="2400" dirty="0"/>
              <a:t>The duties test</a:t>
            </a:r>
          </a:p>
          <a:p>
            <a:pPr lvl="2" eaLnBrk="1" hangingPunct="1">
              <a:spcAft>
                <a:spcPts val="800"/>
              </a:spcAft>
              <a:buFont typeface="Courier New" panose="02070309020205020404" pitchFamily="49" charset="0"/>
              <a:buNone/>
              <a:defRPr/>
            </a:pPr>
            <a:endParaRPr sz="1400" dirty="0"/>
          </a:p>
        </p:txBody>
      </p:sp>
      <p:sp>
        <p:nvSpPr>
          <p:cNvPr id="2" name="Slide Number Placeholder 1"/>
          <p:cNvSpPr>
            <a:spLocks noGrp="1"/>
          </p:cNvSpPr>
          <p:nvPr>
            <p:ph type="sldNum" sz="quarter" idx="12"/>
          </p:nvPr>
        </p:nvSpPr>
        <p:spPr/>
        <p:txBody>
          <a:bodyPr/>
          <a:lstStyle/>
          <a:p>
            <a:pPr>
              <a:defRPr/>
            </a:pPr>
            <a:fld id="{51277B72-92A5-4EFE-B7B1-691EC02D92B0}" type="slidenum">
              <a:rPr lang="en-US" smtClean="0"/>
              <a:pPr>
                <a:defRPr/>
              </a:pPr>
              <a:t>7</a:t>
            </a:fld>
            <a:endParaRPr lang="en-US" dirty="0"/>
          </a:p>
        </p:txBody>
      </p:sp>
    </p:spTree>
    <p:extLst>
      <p:ext uri="{BB962C8B-B14F-4D97-AF65-F5344CB8AC3E}">
        <p14:creationId xmlns:p14="http://schemas.microsoft.com/office/powerpoint/2010/main" val="59147556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24118"/>
            <a:ext cx="8686800" cy="845376"/>
          </a:xfrm>
        </p:spPr>
        <p:txBody>
          <a:bodyPr>
            <a:normAutofit/>
          </a:bodyPr>
          <a:lstStyle/>
          <a:p>
            <a:r>
              <a:rPr lang="en-US" sz="3600" b="1" dirty="0">
                <a:cs typeface="Arial" panose="020B0604020202020204" pitchFamily="34" charset="0"/>
              </a:rPr>
              <a:t>Why Can Leave Be Taken?</a:t>
            </a:r>
          </a:p>
        </p:txBody>
      </p:sp>
      <p:sp>
        <p:nvSpPr>
          <p:cNvPr id="3" name="Content Placeholder 2"/>
          <p:cNvSpPr>
            <a:spLocks noGrp="1"/>
          </p:cNvSpPr>
          <p:nvPr>
            <p:ph sz="quarter" idx="1"/>
          </p:nvPr>
        </p:nvSpPr>
        <p:spPr>
          <a:xfrm>
            <a:off x="228600" y="1583140"/>
            <a:ext cx="8686800" cy="4353636"/>
          </a:xfrm>
        </p:spPr>
        <p:txBody>
          <a:bodyPr>
            <a:noAutofit/>
          </a:bodyPr>
          <a:lstStyle/>
          <a:p>
            <a:pPr marL="0" indent="0">
              <a:spcBef>
                <a:spcPts val="600"/>
              </a:spcBef>
              <a:buNone/>
            </a:pPr>
            <a:r>
              <a:rPr lang="en-US" sz="2200" u="sng" dirty="0">
                <a:cs typeface="Arial" panose="020B0604020202020204" pitchFamily="34" charset="0"/>
              </a:rPr>
              <a:t>Federal</a:t>
            </a:r>
            <a:r>
              <a:rPr lang="en-US" sz="2200" dirty="0">
                <a:cs typeface="Arial" panose="020B0604020202020204" pitchFamily="34" charset="0"/>
              </a:rPr>
              <a:t>:</a:t>
            </a:r>
          </a:p>
          <a:p>
            <a:pPr marL="640080" lvl="1">
              <a:spcBef>
                <a:spcPts val="900"/>
              </a:spcBef>
            </a:pPr>
            <a:r>
              <a:rPr lang="en-US" sz="2200" dirty="0">
                <a:cs typeface="Arial" panose="020B0604020202020204" pitchFamily="34" charset="0"/>
              </a:rPr>
              <a:t>Birth, adoption, or foster care placement of child or to care for child after birth</a:t>
            </a:r>
          </a:p>
          <a:p>
            <a:pPr marL="640080" lvl="1">
              <a:spcBef>
                <a:spcPts val="900"/>
              </a:spcBef>
            </a:pPr>
            <a:r>
              <a:rPr lang="en-US" sz="2200" dirty="0">
                <a:cs typeface="Arial" panose="020B0604020202020204" pitchFamily="34" charset="0"/>
              </a:rPr>
              <a:t>To care for a parent, spouse, or child with a serious health condition</a:t>
            </a:r>
          </a:p>
          <a:p>
            <a:pPr marL="640080" lvl="1">
              <a:spcBef>
                <a:spcPts val="900"/>
              </a:spcBef>
            </a:pPr>
            <a:r>
              <a:rPr lang="en-US" sz="2200" dirty="0">
                <a:cs typeface="Arial" panose="020B0604020202020204" pitchFamily="34" charset="0"/>
              </a:rPr>
              <a:t>Own serious health condition</a:t>
            </a:r>
          </a:p>
          <a:p>
            <a:pPr marL="640080" lvl="1">
              <a:spcBef>
                <a:spcPts val="900"/>
              </a:spcBef>
            </a:pPr>
            <a:r>
              <a:rPr lang="en-US" sz="2200" dirty="0">
                <a:cs typeface="Arial" panose="020B0604020202020204" pitchFamily="34" charset="0"/>
              </a:rPr>
              <a:t>To address qualifying exigencies related to a covered servicemember’s call to active duty</a:t>
            </a:r>
          </a:p>
          <a:p>
            <a:pPr marL="640080" lvl="1">
              <a:spcBef>
                <a:spcPts val="900"/>
              </a:spcBef>
            </a:pPr>
            <a:r>
              <a:rPr lang="en-US" sz="2200" dirty="0">
                <a:cs typeface="Arial" panose="020B0604020202020204" pitchFamily="34" charset="0"/>
              </a:rPr>
              <a:t>26 weeks of leave (in total) to care for an ill or injured covered servicemember</a:t>
            </a:r>
          </a:p>
          <a:p>
            <a:pPr marL="0" indent="0">
              <a:spcBef>
                <a:spcPts val="600"/>
              </a:spcBef>
              <a:buNone/>
            </a:pPr>
            <a:endParaRPr lang="en-US" sz="2400" dirty="0"/>
          </a:p>
        </p:txBody>
      </p:sp>
      <p:sp>
        <p:nvSpPr>
          <p:cNvPr id="5" name="Slide Number Placeholder 4"/>
          <p:cNvSpPr>
            <a:spLocks noGrp="1"/>
          </p:cNvSpPr>
          <p:nvPr>
            <p:ph type="sldNum" sz="quarter" idx="4294967295"/>
          </p:nvPr>
        </p:nvSpPr>
        <p:spPr>
          <a:xfrm>
            <a:off x="8076464" y="6273854"/>
            <a:ext cx="609600" cy="521208"/>
          </a:xfrm>
          <a:prstGeom prst="rect">
            <a:avLst/>
          </a:prstGeom>
        </p:spPr>
        <p:txBody>
          <a:bodyPr/>
          <a:lstStyle/>
          <a:p>
            <a:fld id="{D2F97CD9-0C69-4DF3-A788-1FE2B0857B99}" type="slidenum">
              <a:rPr lang="en-US" smtClean="0"/>
              <a:t>70</a:t>
            </a:fld>
            <a:endParaRPr lang="en-US" dirty="0"/>
          </a:p>
        </p:txBody>
      </p:sp>
    </p:spTree>
    <p:extLst>
      <p:ext uri="{BB962C8B-B14F-4D97-AF65-F5344CB8AC3E}">
        <p14:creationId xmlns:p14="http://schemas.microsoft.com/office/powerpoint/2010/main" val="2409889624"/>
      </p:ext>
    </p:extLst>
  </p:cSld>
  <p:clrMapOvr>
    <a:masterClrMapping/>
  </p:clrMapOvr>
  <p:transition spd="slow"/>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3173"/>
            <a:ext cx="8686800" cy="927263"/>
          </a:xfrm>
        </p:spPr>
        <p:txBody>
          <a:bodyPr>
            <a:normAutofit/>
          </a:bodyPr>
          <a:lstStyle/>
          <a:p>
            <a:r>
              <a:rPr lang="en-US" sz="3600" b="1" dirty="0">
                <a:cs typeface="Arial" panose="020B0604020202020204" pitchFamily="34" charset="0"/>
              </a:rPr>
              <a:t>Why Can Leave Be Taken?</a:t>
            </a:r>
          </a:p>
        </p:txBody>
      </p:sp>
      <p:sp>
        <p:nvSpPr>
          <p:cNvPr id="3" name="Content Placeholder 2"/>
          <p:cNvSpPr>
            <a:spLocks noGrp="1"/>
          </p:cNvSpPr>
          <p:nvPr>
            <p:ph sz="quarter" idx="1"/>
          </p:nvPr>
        </p:nvSpPr>
        <p:spPr>
          <a:xfrm>
            <a:off x="228600" y="1633620"/>
            <a:ext cx="8686800" cy="4269035"/>
          </a:xfrm>
        </p:spPr>
        <p:txBody>
          <a:bodyPr>
            <a:noAutofit/>
          </a:bodyPr>
          <a:lstStyle/>
          <a:p>
            <a:pPr marL="0" indent="0">
              <a:spcBef>
                <a:spcPts val="0"/>
              </a:spcBef>
              <a:spcAft>
                <a:spcPts val="600"/>
              </a:spcAft>
              <a:buNone/>
            </a:pPr>
            <a:r>
              <a:rPr lang="en-US" sz="2400" u="sng" dirty="0">
                <a:cs typeface="Arial" panose="020B0604020202020204" pitchFamily="34" charset="0"/>
              </a:rPr>
              <a:t>Wisconsin</a:t>
            </a:r>
            <a:r>
              <a:rPr lang="en-US" sz="2400" dirty="0">
                <a:cs typeface="Arial" panose="020B0604020202020204" pitchFamily="34" charset="0"/>
              </a:rPr>
              <a:t>:</a:t>
            </a:r>
          </a:p>
          <a:p>
            <a:pPr marL="285750" indent="-228600">
              <a:spcBef>
                <a:spcPts val="600"/>
              </a:spcBef>
              <a:spcAft>
                <a:spcPts val="0"/>
              </a:spcAft>
            </a:pPr>
            <a:r>
              <a:rPr lang="en-US" sz="2400" b="1" u="sng" dirty="0">
                <a:cs typeface="Arial" panose="020B0604020202020204" pitchFamily="34" charset="0"/>
              </a:rPr>
              <a:t>6 workweeks</a:t>
            </a:r>
            <a:r>
              <a:rPr lang="en-US" sz="2400" dirty="0">
                <a:cs typeface="Arial" panose="020B0604020202020204" pitchFamily="34" charset="0"/>
              </a:rPr>
              <a:t> to care for a child after birth or adoption</a:t>
            </a:r>
          </a:p>
          <a:p>
            <a:pPr marL="285750" indent="-228600">
              <a:spcBef>
                <a:spcPts val="600"/>
              </a:spcBef>
              <a:spcAft>
                <a:spcPts val="0"/>
              </a:spcAft>
            </a:pPr>
            <a:r>
              <a:rPr lang="en-US" sz="2400" b="1" u="sng" dirty="0">
                <a:cs typeface="Arial" panose="020B0604020202020204" pitchFamily="34" charset="0"/>
              </a:rPr>
              <a:t>2 workweeks</a:t>
            </a:r>
            <a:r>
              <a:rPr lang="en-US" sz="2400" dirty="0">
                <a:cs typeface="Arial" panose="020B0604020202020204" pitchFamily="34" charset="0"/>
              </a:rPr>
              <a:t> to care for a parent, spouse, child or domestic partner* with a serious health condition</a:t>
            </a:r>
          </a:p>
          <a:p>
            <a:pPr marL="285750" indent="-228600">
              <a:spcBef>
                <a:spcPts val="600"/>
              </a:spcBef>
              <a:spcAft>
                <a:spcPts val="0"/>
              </a:spcAft>
            </a:pPr>
            <a:r>
              <a:rPr lang="en-US" sz="2400" b="1" u="sng" dirty="0">
                <a:cs typeface="Arial" panose="020B0604020202020204" pitchFamily="34" charset="0"/>
              </a:rPr>
              <a:t>2 workweeks</a:t>
            </a:r>
            <a:r>
              <a:rPr lang="en-US" sz="2400" dirty="0">
                <a:cs typeface="Arial" panose="020B0604020202020204" pitchFamily="34" charset="0"/>
              </a:rPr>
              <a:t> to care for the employee’s own serious health condition</a:t>
            </a:r>
          </a:p>
          <a:p>
            <a:pPr marL="57150" indent="0">
              <a:spcBef>
                <a:spcPts val="0"/>
              </a:spcBef>
              <a:spcAft>
                <a:spcPts val="0"/>
              </a:spcAft>
              <a:buNone/>
            </a:pPr>
            <a:endParaRPr lang="en-US" sz="600" dirty="0">
              <a:cs typeface="Arial" panose="020B0604020202020204" pitchFamily="34" charset="0"/>
            </a:endParaRPr>
          </a:p>
          <a:p>
            <a:pPr marL="57150" lvl="1" indent="0">
              <a:spcBef>
                <a:spcPts val="0"/>
              </a:spcBef>
              <a:spcAft>
                <a:spcPts val="300"/>
              </a:spcAft>
              <a:buNone/>
            </a:pPr>
            <a:r>
              <a:rPr lang="en-US" sz="2400" u="sng" dirty="0">
                <a:cs typeface="Arial" panose="020B0604020202020204" pitchFamily="34" charset="0"/>
              </a:rPr>
              <a:t>NOTE</a:t>
            </a:r>
            <a:r>
              <a:rPr lang="en-US" sz="2400" dirty="0">
                <a:cs typeface="Arial" panose="020B0604020202020204" pitchFamily="34" charset="0"/>
              </a:rPr>
              <a:t>: </a:t>
            </a:r>
            <a:r>
              <a:rPr lang="en-US" sz="2200" dirty="0">
                <a:cs typeface="Arial" panose="020B0604020202020204" pitchFamily="34" charset="0"/>
              </a:rPr>
              <a:t>These may be in addition to federal leave.</a:t>
            </a:r>
          </a:p>
          <a:p>
            <a:pPr marL="57150" lvl="1" indent="0">
              <a:spcBef>
                <a:spcPts val="0"/>
              </a:spcBef>
              <a:spcAft>
                <a:spcPts val="0"/>
              </a:spcAft>
              <a:buNone/>
            </a:pPr>
            <a:r>
              <a:rPr lang="en-US" sz="2200" dirty="0">
                <a:cs typeface="Arial" panose="020B0604020202020204" pitchFamily="34" charset="0"/>
              </a:rPr>
              <a:t>*Domestic Partner benefits end in 2018 for “new relationships”</a:t>
            </a:r>
          </a:p>
          <a:p>
            <a:pPr marL="682625" lvl="1" indent="-220663">
              <a:spcBef>
                <a:spcPts val="600"/>
              </a:spcBef>
              <a:spcAft>
                <a:spcPts val="0"/>
              </a:spcAft>
              <a:buFont typeface="Wingdings" panose="05000000000000000000" pitchFamily="2" charset="2"/>
              <a:buChar char="§"/>
            </a:pPr>
            <a:r>
              <a:rPr lang="en-US" sz="2000" dirty="0">
                <a:cs typeface="Arial" panose="020B0604020202020204" pitchFamily="34" charset="0"/>
              </a:rPr>
              <a:t>Registered Partner: 4/1/2018</a:t>
            </a:r>
          </a:p>
          <a:p>
            <a:pPr marL="682625" lvl="1" indent="-220663">
              <a:spcBef>
                <a:spcPts val="600"/>
              </a:spcBef>
              <a:spcAft>
                <a:spcPts val="0"/>
              </a:spcAft>
              <a:buFont typeface="Wingdings" panose="05000000000000000000" pitchFamily="2" charset="2"/>
              <a:buChar char="§"/>
            </a:pPr>
            <a:r>
              <a:rPr lang="en-US" sz="2000" dirty="0">
                <a:cs typeface="Arial" panose="020B0604020202020204" pitchFamily="34" charset="0"/>
              </a:rPr>
              <a:t>Un-Registered but with Affidavit Filed with ETF 9/23/2017 </a:t>
            </a:r>
          </a:p>
        </p:txBody>
      </p:sp>
      <p:sp>
        <p:nvSpPr>
          <p:cNvPr id="5" name="Slide Number Placeholder 4"/>
          <p:cNvSpPr>
            <a:spLocks noGrp="1"/>
          </p:cNvSpPr>
          <p:nvPr>
            <p:ph type="sldNum" sz="quarter" idx="4294967295"/>
          </p:nvPr>
        </p:nvSpPr>
        <p:spPr>
          <a:xfrm>
            <a:off x="8076464" y="6264979"/>
            <a:ext cx="609600" cy="521208"/>
          </a:xfrm>
          <a:prstGeom prst="rect">
            <a:avLst/>
          </a:prstGeom>
        </p:spPr>
        <p:txBody>
          <a:bodyPr/>
          <a:lstStyle/>
          <a:p>
            <a:fld id="{D2F97CD9-0C69-4DF3-A788-1FE2B0857B99}" type="slidenum">
              <a:rPr lang="en-US" smtClean="0"/>
              <a:t>71</a:t>
            </a:fld>
            <a:endParaRPr lang="en-US" dirty="0"/>
          </a:p>
        </p:txBody>
      </p:sp>
    </p:spTree>
    <p:extLst>
      <p:ext uri="{BB962C8B-B14F-4D97-AF65-F5344CB8AC3E}">
        <p14:creationId xmlns:p14="http://schemas.microsoft.com/office/powerpoint/2010/main" val="2609286074"/>
      </p:ext>
    </p:extLst>
  </p:cSld>
  <p:clrMapOvr>
    <a:masterClrMapping/>
  </p:clrMapOvr>
  <p:transition spd="slow"/>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What is a Serious Health Condition?</a:t>
            </a:r>
          </a:p>
        </p:txBody>
      </p:sp>
      <p:sp>
        <p:nvSpPr>
          <p:cNvPr id="3" name="Content Placeholder 2"/>
          <p:cNvSpPr>
            <a:spLocks noGrp="1"/>
          </p:cNvSpPr>
          <p:nvPr>
            <p:ph sz="quarter" idx="1"/>
          </p:nvPr>
        </p:nvSpPr>
        <p:spPr>
          <a:xfrm>
            <a:off x="228600" y="1682088"/>
            <a:ext cx="8763000" cy="4267199"/>
          </a:xfrm>
        </p:spPr>
        <p:txBody>
          <a:bodyPr>
            <a:noAutofit/>
          </a:bodyPr>
          <a:lstStyle/>
          <a:p>
            <a:pPr>
              <a:spcBef>
                <a:spcPts val="0"/>
              </a:spcBef>
              <a:spcAft>
                <a:spcPts val="600"/>
              </a:spcAft>
            </a:pPr>
            <a:r>
              <a:rPr lang="en-US" sz="2200" dirty="0">
                <a:cs typeface="Arial" panose="020B0604020202020204" pitchFamily="34" charset="0"/>
              </a:rPr>
              <a:t>Physical or mental illness, injury, impairment;</a:t>
            </a:r>
          </a:p>
          <a:p>
            <a:pPr>
              <a:spcBef>
                <a:spcPts val="0"/>
              </a:spcBef>
              <a:spcAft>
                <a:spcPts val="600"/>
              </a:spcAft>
            </a:pPr>
            <a:r>
              <a:rPr lang="en-US" sz="2200" dirty="0">
                <a:cs typeface="Arial" panose="020B0604020202020204" pitchFamily="34" charset="0"/>
              </a:rPr>
              <a:t>Requiring treatment by a health care provider;</a:t>
            </a:r>
          </a:p>
          <a:p>
            <a:pPr>
              <a:spcBef>
                <a:spcPts val="0"/>
              </a:spcBef>
              <a:spcAft>
                <a:spcPts val="600"/>
              </a:spcAft>
            </a:pPr>
            <a:r>
              <a:rPr lang="en-US" sz="2200" dirty="0">
                <a:cs typeface="Arial" panose="020B0604020202020204" pitchFamily="34" charset="0"/>
              </a:rPr>
              <a:t>For a disabling condition;</a:t>
            </a:r>
          </a:p>
          <a:p>
            <a:pPr>
              <a:spcBef>
                <a:spcPts val="0"/>
              </a:spcBef>
              <a:spcAft>
                <a:spcPts val="600"/>
              </a:spcAft>
            </a:pPr>
            <a:r>
              <a:rPr lang="en-US" sz="2200" dirty="0">
                <a:cs typeface="Arial" panose="020B0604020202020204" pitchFamily="34" charset="0"/>
              </a:rPr>
              <a:t>Results in a period of incapacity;</a:t>
            </a:r>
          </a:p>
          <a:p>
            <a:pPr>
              <a:spcBef>
                <a:spcPts val="0"/>
              </a:spcBef>
              <a:spcAft>
                <a:spcPts val="600"/>
              </a:spcAft>
            </a:pPr>
            <a:r>
              <a:rPr lang="en-US" sz="2200" dirty="0">
                <a:cs typeface="Arial" panose="020B0604020202020204" pitchFamily="34" charset="0"/>
              </a:rPr>
              <a:t>The incapacity is for more than three consecutive calendar days [federal standard] and/or requires subsequent treatment; and</a:t>
            </a:r>
          </a:p>
          <a:p>
            <a:pPr>
              <a:spcBef>
                <a:spcPts val="0"/>
              </a:spcBef>
              <a:spcAft>
                <a:spcPts val="600"/>
              </a:spcAft>
            </a:pPr>
            <a:r>
              <a:rPr lang="en-US" sz="2200" dirty="0">
                <a:cs typeface="Arial" panose="020B0604020202020204" pitchFamily="34" charset="0"/>
              </a:rPr>
              <a:t>Involves treatment two or more times by a health care provider (within 30 days), or at least one occasion that results in a regimen of continuing treatment.</a:t>
            </a:r>
          </a:p>
        </p:txBody>
      </p:sp>
      <p:sp>
        <p:nvSpPr>
          <p:cNvPr id="5" name="Slide Number Placeholder 4"/>
          <p:cNvSpPr>
            <a:spLocks noGrp="1"/>
          </p:cNvSpPr>
          <p:nvPr>
            <p:ph type="sldNum" sz="quarter" idx="4294967295"/>
          </p:nvPr>
        </p:nvSpPr>
        <p:spPr>
          <a:xfrm>
            <a:off x="8198371" y="6236512"/>
            <a:ext cx="517792" cy="526053"/>
          </a:xfrm>
          <a:prstGeom prst="rect">
            <a:avLst/>
          </a:prstGeom>
        </p:spPr>
        <p:txBody>
          <a:bodyPr/>
          <a:lstStyle/>
          <a:p>
            <a:fld id="{D2F97CD9-0C69-4DF3-A788-1FE2B0857B99}" type="slidenum">
              <a:rPr lang="en-US" smtClean="0"/>
              <a:t>72</a:t>
            </a:fld>
            <a:endParaRPr lang="en-US" dirty="0"/>
          </a:p>
        </p:txBody>
      </p:sp>
    </p:spTree>
    <p:extLst>
      <p:ext uri="{BB962C8B-B14F-4D97-AF65-F5344CB8AC3E}">
        <p14:creationId xmlns:p14="http://schemas.microsoft.com/office/powerpoint/2010/main" val="3228461055"/>
      </p:ext>
    </p:extLst>
  </p:cSld>
  <p:clrMapOvr>
    <a:masterClrMapping/>
  </p:clrMapOvr>
  <p:transition spd="slow"/>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eaLnBrk="0" fontAlgn="base" hangingPunct="0">
              <a:spcBef>
                <a:spcPct val="0"/>
              </a:spcBef>
              <a:spcAft>
                <a:spcPct val="0"/>
              </a:spcAft>
              <a:defRPr>
                <a:solidFill>
                  <a:schemeClr val="tx1"/>
                </a:solidFill>
                <a:latin typeface="Book Antiqua" pitchFamily="18" charset="0"/>
              </a:defRPr>
            </a:lvl6pPr>
            <a:lvl7pPr marL="2971800" indent="-228600" eaLnBrk="0" fontAlgn="base" hangingPunct="0">
              <a:spcBef>
                <a:spcPct val="0"/>
              </a:spcBef>
              <a:spcAft>
                <a:spcPct val="0"/>
              </a:spcAft>
              <a:defRPr>
                <a:solidFill>
                  <a:schemeClr val="tx1"/>
                </a:solidFill>
                <a:latin typeface="Book Antiqua" pitchFamily="18" charset="0"/>
              </a:defRPr>
            </a:lvl7pPr>
            <a:lvl8pPr marL="3429000" indent="-228600" eaLnBrk="0" fontAlgn="base" hangingPunct="0">
              <a:spcBef>
                <a:spcPct val="0"/>
              </a:spcBef>
              <a:spcAft>
                <a:spcPct val="0"/>
              </a:spcAft>
              <a:defRPr>
                <a:solidFill>
                  <a:schemeClr val="tx1"/>
                </a:solidFill>
                <a:latin typeface="Book Antiqua" pitchFamily="18" charset="0"/>
              </a:defRPr>
            </a:lvl8pPr>
            <a:lvl9pPr marL="3886200" indent="-228600" eaLnBrk="0" fontAlgn="base" hangingPunct="0">
              <a:spcBef>
                <a:spcPct val="0"/>
              </a:spcBef>
              <a:spcAft>
                <a:spcPct val="0"/>
              </a:spcAft>
              <a:defRPr>
                <a:solidFill>
                  <a:schemeClr val="tx1"/>
                </a:solidFill>
                <a:latin typeface="Book Antiqua" pitchFamily="18" charset="0"/>
              </a:defRPr>
            </a:lvl9pPr>
          </a:lstStyle>
          <a:p>
            <a:pPr eaLnBrk="1" hangingPunct="1"/>
            <a:fld id="{4B4AB68D-655D-406B-8EC4-9CA5F006DDDE}" type="slidenum">
              <a:rPr lang="en-US" smtClean="0">
                <a:solidFill>
                  <a:schemeClr val="bg1">
                    <a:lumMod val="20000"/>
                    <a:lumOff val="80000"/>
                  </a:schemeClr>
                </a:solidFill>
                <a:latin typeface="Arial" charset="0"/>
                <a:cs typeface="Arial" charset="0"/>
              </a:rPr>
              <a:pPr eaLnBrk="1" hangingPunct="1"/>
              <a:t>73</a:t>
            </a:fld>
            <a:endParaRPr lang="en-US" dirty="0">
              <a:solidFill>
                <a:schemeClr val="bg1">
                  <a:lumMod val="20000"/>
                  <a:lumOff val="80000"/>
                </a:schemeClr>
              </a:solidFill>
              <a:latin typeface="Arial" charset="0"/>
              <a:cs typeface="Arial" charset="0"/>
            </a:endParaRPr>
          </a:p>
        </p:txBody>
      </p:sp>
      <p:sp>
        <p:nvSpPr>
          <p:cNvPr id="6147" name="Rectangle 2"/>
          <p:cNvSpPr>
            <a:spLocks noGrp="1" noChangeArrowheads="1"/>
          </p:cNvSpPr>
          <p:nvPr>
            <p:ph type="title"/>
          </p:nvPr>
        </p:nvSpPr>
        <p:spPr>
          <a:xfrm>
            <a:off x="228600" y="739959"/>
            <a:ext cx="8686800" cy="1061545"/>
          </a:xfrm>
        </p:spPr>
        <p:txBody>
          <a:bodyPr rtlCol="0">
            <a:noAutofit/>
          </a:bodyPr>
          <a:lstStyle/>
          <a:p>
            <a:pPr eaLnBrk="1" fontAlgn="auto" hangingPunct="1">
              <a:spcAft>
                <a:spcPts val="0"/>
              </a:spcAft>
              <a:defRPr/>
            </a:pPr>
            <a:r>
              <a:rPr lang="en-US" sz="2800" b="1" dirty="0">
                <a:cs typeface="Arial" panose="020B0604020202020204" pitchFamily="34" charset="0"/>
              </a:rPr>
              <a:t>What Can I Ask to Determine if a </a:t>
            </a:r>
            <a:br>
              <a:rPr lang="en-US" sz="2800" b="1" dirty="0">
                <a:cs typeface="Arial" panose="020B0604020202020204" pitchFamily="34" charset="0"/>
              </a:rPr>
            </a:br>
            <a:r>
              <a:rPr lang="en-US" sz="2800" b="1" dirty="0">
                <a:cs typeface="Arial" panose="020B0604020202020204" pitchFamily="34" charset="0"/>
              </a:rPr>
              <a:t>Serious Health Condition Exists? </a:t>
            </a:r>
          </a:p>
        </p:txBody>
      </p:sp>
      <p:sp>
        <p:nvSpPr>
          <p:cNvPr id="55300" name="Rectangle 3"/>
          <p:cNvSpPr>
            <a:spLocks noGrp="1" noChangeArrowheads="1"/>
          </p:cNvSpPr>
          <p:nvPr>
            <p:ph type="body" idx="1"/>
          </p:nvPr>
        </p:nvSpPr>
        <p:spPr>
          <a:xfrm>
            <a:off x="197810" y="1801504"/>
            <a:ext cx="8946190" cy="4148921"/>
          </a:xfrm>
        </p:spPr>
        <p:txBody>
          <a:bodyPr>
            <a:noAutofit/>
          </a:bodyPr>
          <a:lstStyle/>
          <a:p>
            <a:pPr marL="231775" indent="-231775">
              <a:spcBef>
                <a:spcPts val="0"/>
              </a:spcBef>
              <a:spcAft>
                <a:spcPts val="300"/>
              </a:spcAft>
            </a:pPr>
            <a:r>
              <a:rPr lang="en-US" sz="2200" dirty="0">
                <a:cs typeface="Arial" panose="020B0604020202020204" pitchFamily="34" charset="0"/>
              </a:rPr>
              <a:t>Identify the essential functions of the employee’s position or activities of daily living for non-employee.</a:t>
            </a:r>
          </a:p>
          <a:p>
            <a:pPr marL="231775" indent="-231775">
              <a:spcBef>
                <a:spcPts val="0"/>
              </a:spcBef>
              <a:spcAft>
                <a:spcPts val="300"/>
              </a:spcAft>
            </a:pPr>
            <a:r>
              <a:rPr lang="en-US" sz="2200" dirty="0">
                <a:cs typeface="Arial" panose="020B0604020202020204" pitchFamily="34" charset="0"/>
              </a:rPr>
              <a:t>Identify date of commencement and duration.</a:t>
            </a:r>
          </a:p>
          <a:p>
            <a:pPr marL="231775" indent="-231775">
              <a:spcBef>
                <a:spcPts val="0"/>
              </a:spcBef>
              <a:spcAft>
                <a:spcPts val="300"/>
              </a:spcAft>
            </a:pPr>
            <a:r>
              <a:rPr lang="en-US" sz="2200" dirty="0">
                <a:cs typeface="Arial" panose="020B0604020202020204" pitchFamily="34" charset="0"/>
              </a:rPr>
              <a:t>Medical facts: significant to support need for leave – incapacity of person.</a:t>
            </a:r>
          </a:p>
          <a:p>
            <a:pPr marL="231775" indent="-231775">
              <a:spcBef>
                <a:spcPts val="0"/>
              </a:spcBef>
              <a:spcAft>
                <a:spcPts val="300"/>
              </a:spcAft>
            </a:pPr>
            <a:r>
              <a:rPr lang="en-US" sz="2200" dirty="0">
                <a:cs typeface="Arial" panose="020B0604020202020204" pitchFamily="34" charset="0"/>
              </a:rPr>
              <a:t>Manifestation of the illness-why is the medical situation disabling?</a:t>
            </a:r>
          </a:p>
          <a:p>
            <a:pPr marL="231775" indent="-231775">
              <a:spcBef>
                <a:spcPts val="0"/>
              </a:spcBef>
              <a:spcAft>
                <a:spcPts val="300"/>
              </a:spcAft>
            </a:pPr>
            <a:r>
              <a:rPr lang="en-US" sz="2200" dirty="0">
                <a:cs typeface="Arial" panose="020B0604020202020204" pitchFamily="34" charset="0"/>
              </a:rPr>
              <a:t>What is it that the employee cannot do (alternative employment analysis) </a:t>
            </a:r>
          </a:p>
          <a:p>
            <a:pPr marL="231775" indent="-231775">
              <a:spcBef>
                <a:spcPts val="0"/>
              </a:spcBef>
              <a:spcAft>
                <a:spcPts val="300"/>
              </a:spcAft>
            </a:pPr>
            <a:r>
              <a:rPr lang="en-US" sz="2200" dirty="0">
                <a:cs typeface="Arial" panose="020B0604020202020204" pitchFamily="34" charset="0"/>
              </a:rPr>
              <a:t>Intermittent use – necessity of use, periods of use and duration of leave.</a:t>
            </a:r>
          </a:p>
          <a:p>
            <a:pPr marL="231775" indent="-231775">
              <a:spcBef>
                <a:spcPts val="0"/>
              </a:spcBef>
              <a:spcAft>
                <a:spcPts val="300"/>
              </a:spcAft>
            </a:pPr>
            <a:r>
              <a:rPr lang="en-US" sz="2200" dirty="0">
                <a:cs typeface="Arial" panose="020B0604020202020204" pitchFamily="34" charset="0"/>
              </a:rPr>
              <a:t>Permanency Issues?</a:t>
            </a:r>
          </a:p>
        </p:txBody>
      </p:sp>
    </p:spTree>
    <p:extLst>
      <p:ext uri="{BB962C8B-B14F-4D97-AF65-F5344CB8AC3E}">
        <p14:creationId xmlns:p14="http://schemas.microsoft.com/office/powerpoint/2010/main" val="2564303028"/>
      </p:ext>
    </p:extLst>
  </p:cSld>
  <p:clrMapOvr>
    <a:masterClrMapping/>
  </p:clrMapOvr>
  <p:transition spd="slow"/>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80E66-C460-479A-8414-ACD6CA60DE30}"/>
              </a:ext>
            </a:extLst>
          </p:cNvPr>
          <p:cNvSpPr>
            <a:spLocks noGrp="1"/>
          </p:cNvSpPr>
          <p:nvPr>
            <p:ph type="title"/>
          </p:nvPr>
        </p:nvSpPr>
        <p:spPr>
          <a:xfrm>
            <a:off x="228600" y="2675878"/>
            <a:ext cx="8686800" cy="762000"/>
          </a:xfrm>
        </p:spPr>
        <p:txBody>
          <a:bodyPr/>
          <a:lstStyle/>
          <a:p>
            <a:r>
              <a:rPr lang="en-US" b="1" dirty="0"/>
              <a:t>Why is this Important?</a:t>
            </a:r>
          </a:p>
        </p:txBody>
      </p:sp>
      <p:sp>
        <p:nvSpPr>
          <p:cNvPr id="4" name="Slide Number Placeholder 3">
            <a:extLst>
              <a:ext uri="{FF2B5EF4-FFF2-40B4-BE49-F238E27FC236}">
                <a16:creationId xmlns:a16="http://schemas.microsoft.com/office/drawing/2014/main" id="{07F6FDCD-4A6C-4C3E-9BF6-49A48D8AF1D3}"/>
              </a:ext>
            </a:extLst>
          </p:cNvPr>
          <p:cNvSpPr>
            <a:spLocks noGrp="1"/>
          </p:cNvSpPr>
          <p:nvPr>
            <p:ph type="sldNum" sz="quarter" idx="12"/>
          </p:nvPr>
        </p:nvSpPr>
        <p:spPr/>
        <p:txBody>
          <a:bodyPr/>
          <a:lstStyle/>
          <a:p>
            <a:fld id="{CDCD9867-40A7-4A3D-8A23-F2A7CFEA6BBE}" type="slidenum">
              <a:rPr lang="en-US" smtClean="0"/>
              <a:t>74</a:t>
            </a:fld>
            <a:endParaRPr lang="en-US" dirty="0"/>
          </a:p>
        </p:txBody>
      </p:sp>
    </p:spTree>
    <p:extLst>
      <p:ext uri="{BB962C8B-B14F-4D97-AF65-F5344CB8AC3E}">
        <p14:creationId xmlns:p14="http://schemas.microsoft.com/office/powerpoint/2010/main" val="668158053"/>
      </p:ext>
    </p:extLst>
  </p:cSld>
  <p:clrMapOvr>
    <a:masterClrMapping/>
  </p:clrMapOvr>
  <p:transition spd="slow"/>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03EFA63B-819D-4FDA-9AD8-A6A2BC1A1F7B}"/>
              </a:ext>
            </a:extLst>
          </p:cNvPr>
          <p:cNvSpPr>
            <a:spLocks noGrp="1" noChangeArrowheads="1"/>
          </p:cNvSpPr>
          <p:nvPr>
            <p:ph type="title"/>
          </p:nvPr>
        </p:nvSpPr>
        <p:spPr/>
        <p:txBody>
          <a:bodyPr/>
          <a:lstStyle/>
          <a:p>
            <a:r>
              <a:rPr lang="en-US" altLang="en-US" sz="3600" b="1" dirty="0"/>
              <a:t>Danger: Damages Possibility</a:t>
            </a:r>
          </a:p>
        </p:txBody>
      </p:sp>
      <p:sp>
        <p:nvSpPr>
          <p:cNvPr id="3" name="Text Placeholder 2">
            <a:extLst>
              <a:ext uri="{FF2B5EF4-FFF2-40B4-BE49-F238E27FC236}">
                <a16:creationId xmlns:a16="http://schemas.microsoft.com/office/drawing/2014/main" id="{9BC4E6DF-1D88-4541-9664-A82B5FFE14C0}"/>
              </a:ext>
            </a:extLst>
          </p:cNvPr>
          <p:cNvSpPr>
            <a:spLocks noGrp="1"/>
          </p:cNvSpPr>
          <p:nvPr>
            <p:ph type="body" idx="1"/>
          </p:nvPr>
        </p:nvSpPr>
        <p:spPr>
          <a:xfrm>
            <a:off x="228600" y="1600200"/>
            <a:ext cx="8763000" cy="4271790"/>
          </a:xfrm>
        </p:spPr>
        <p:txBody>
          <a:bodyPr/>
          <a:lstStyle/>
          <a:p>
            <a:pPr>
              <a:defRPr/>
            </a:pPr>
            <a:r>
              <a:rPr lang="en-US" sz="2800" dirty="0">
                <a:solidFill>
                  <a:prstClr val="black"/>
                </a:solidFill>
              </a:rPr>
              <a:t>ADA: back pay, front pay/reinstatement, capped compensatory/punitives, attorney fees, interest</a:t>
            </a:r>
          </a:p>
          <a:p>
            <a:pPr>
              <a:defRPr/>
            </a:pPr>
            <a:r>
              <a:rPr lang="en-US" sz="2800" dirty="0">
                <a:solidFill>
                  <a:prstClr val="black"/>
                </a:solidFill>
              </a:rPr>
              <a:t>WFEA: back pay (capped), attorney fees, interest</a:t>
            </a:r>
          </a:p>
          <a:p>
            <a:pPr>
              <a:defRPr/>
            </a:pPr>
            <a:r>
              <a:rPr lang="en-US" sz="2800" dirty="0">
                <a:solidFill>
                  <a:prstClr val="black"/>
                </a:solidFill>
              </a:rPr>
              <a:t>FMLA: 2-3 years back pay, double damages, attorney fees</a:t>
            </a:r>
          </a:p>
          <a:p>
            <a:pPr>
              <a:defRPr/>
            </a:pPr>
            <a:r>
              <a:rPr lang="en-US" sz="2800" dirty="0">
                <a:solidFill>
                  <a:prstClr val="black"/>
                </a:solidFill>
              </a:rPr>
              <a:t>WFMLA: back pay (capped), attorney fees, interest</a:t>
            </a:r>
          </a:p>
        </p:txBody>
      </p:sp>
      <p:sp>
        <p:nvSpPr>
          <p:cNvPr id="15364" name="Slide Number Placeholder 3">
            <a:extLst>
              <a:ext uri="{FF2B5EF4-FFF2-40B4-BE49-F238E27FC236}">
                <a16:creationId xmlns:a16="http://schemas.microsoft.com/office/drawing/2014/main" id="{74E1BAAA-113D-4746-AEAE-C3FF61722DF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05B7F4F-EDCA-4D5D-891C-9B0B8B4D9449}" type="slidenum">
              <a:rPr lang="en-US" altLang="en-US">
                <a:solidFill>
                  <a:srgbClr val="F0F0F0"/>
                </a:solidFill>
              </a:rPr>
              <a:pPr/>
              <a:t>75</a:t>
            </a:fld>
            <a:endParaRPr lang="en-US" altLang="en-US" dirty="0">
              <a:solidFill>
                <a:srgbClr val="F0F0F0"/>
              </a:solidFill>
            </a:endParaRPr>
          </a:p>
        </p:txBody>
      </p:sp>
    </p:spTree>
  </p:cSld>
  <p:clrMapOvr>
    <a:masterClrMapping/>
  </p:clrMapOvr>
  <p:transition spd="slow"/>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A79CD-1E34-435F-BADA-6DBBC9098052}"/>
              </a:ext>
            </a:extLst>
          </p:cNvPr>
          <p:cNvSpPr>
            <a:spLocks noGrp="1"/>
          </p:cNvSpPr>
          <p:nvPr>
            <p:ph type="title"/>
          </p:nvPr>
        </p:nvSpPr>
        <p:spPr>
          <a:xfrm>
            <a:off x="228600" y="1535837"/>
            <a:ext cx="8686800" cy="3556251"/>
          </a:xfrm>
        </p:spPr>
        <p:txBody>
          <a:bodyPr/>
          <a:lstStyle/>
          <a:p>
            <a:r>
              <a:rPr lang="en-US" sz="3600" b="1" dirty="0"/>
              <a:t>But FMLA is just time off without pay, </a:t>
            </a:r>
            <a:br>
              <a:rPr lang="en-US" sz="3600" b="1" dirty="0"/>
            </a:br>
            <a:r>
              <a:rPr lang="en-US" sz="3600" b="1" dirty="0"/>
              <a:t>it doesn’t apply to anything else.</a:t>
            </a:r>
          </a:p>
        </p:txBody>
      </p:sp>
      <p:sp>
        <p:nvSpPr>
          <p:cNvPr id="4" name="Slide Number Placeholder 3">
            <a:extLst>
              <a:ext uri="{FF2B5EF4-FFF2-40B4-BE49-F238E27FC236}">
                <a16:creationId xmlns:a16="http://schemas.microsoft.com/office/drawing/2014/main" id="{21C23C1A-45BE-4B75-A76D-EBB7F5EBB17C}"/>
              </a:ext>
            </a:extLst>
          </p:cNvPr>
          <p:cNvSpPr>
            <a:spLocks noGrp="1"/>
          </p:cNvSpPr>
          <p:nvPr>
            <p:ph type="sldNum" sz="quarter" idx="12"/>
          </p:nvPr>
        </p:nvSpPr>
        <p:spPr/>
        <p:txBody>
          <a:bodyPr/>
          <a:lstStyle/>
          <a:p>
            <a:pPr>
              <a:defRPr/>
            </a:pPr>
            <a:fld id="{EE0E56BA-54EF-47DA-84B4-C1C1CAE12A79}" type="slidenum">
              <a:rPr lang="en-US" smtClean="0"/>
              <a:pPr>
                <a:defRPr/>
              </a:pPr>
              <a:t>76</a:t>
            </a:fld>
            <a:endParaRPr lang="en-US" dirty="0"/>
          </a:p>
        </p:txBody>
      </p:sp>
    </p:spTree>
    <p:extLst>
      <p:ext uri="{BB962C8B-B14F-4D97-AF65-F5344CB8AC3E}">
        <p14:creationId xmlns:p14="http://schemas.microsoft.com/office/powerpoint/2010/main" val="59025333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F3134CB0-0C37-4F18-BA29-710C4EE1F0E6}"/>
              </a:ext>
            </a:extLst>
          </p:cNvPr>
          <p:cNvSpPr>
            <a:spLocks noGrp="1" noChangeArrowheads="1"/>
          </p:cNvSpPr>
          <p:nvPr>
            <p:ph type="title"/>
          </p:nvPr>
        </p:nvSpPr>
        <p:spPr>
          <a:xfrm>
            <a:off x="457200" y="914400"/>
            <a:ext cx="8229600" cy="762000"/>
          </a:xfrm>
        </p:spPr>
        <p:txBody>
          <a:bodyPr/>
          <a:lstStyle/>
          <a:p>
            <a:r>
              <a:rPr lang="en-US" altLang="en-US" sz="3600" b="1" dirty="0"/>
              <a:t>Balancing the Legal Obligations</a:t>
            </a:r>
          </a:p>
        </p:txBody>
      </p:sp>
      <p:sp>
        <p:nvSpPr>
          <p:cNvPr id="13315" name="Content Placeholder 3">
            <a:extLst>
              <a:ext uri="{FF2B5EF4-FFF2-40B4-BE49-F238E27FC236}">
                <a16:creationId xmlns:a16="http://schemas.microsoft.com/office/drawing/2014/main" id="{8ED5D36D-9E51-42CD-A6C8-94F95DA7B4E6}"/>
              </a:ext>
            </a:extLst>
          </p:cNvPr>
          <p:cNvSpPr>
            <a:spLocks noGrp="1" noChangeArrowheads="1"/>
          </p:cNvSpPr>
          <p:nvPr>
            <p:ph sz="half" idx="2"/>
          </p:nvPr>
        </p:nvSpPr>
        <p:spPr>
          <a:xfrm>
            <a:off x="457200" y="1828800"/>
            <a:ext cx="4040188" cy="3962400"/>
          </a:xfrm>
        </p:spPr>
        <p:txBody>
          <a:bodyPr/>
          <a:lstStyle/>
          <a:p>
            <a:r>
              <a:rPr lang="en-US" altLang="en-US" sz="2800" dirty="0">
                <a:solidFill>
                  <a:srgbClr val="000000"/>
                </a:solidFill>
              </a:rPr>
              <a:t>ADA</a:t>
            </a:r>
          </a:p>
          <a:p>
            <a:r>
              <a:rPr lang="en-US" altLang="en-US" sz="2800" dirty="0">
                <a:solidFill>
                  <a:srgbClr val="000000"/>
                </a:solidFill>
              </a:rPr>
              <a:t>WFEA</a:t>
            </a:r>
          </a:p>
          <a:p>
            <a:r>
              <a:rPr lang="en-US" altLang="en-US" sz="2800" dirty="0">
                <a:solidFill>
                  <a:srgbClr val="000000"/>
                </a:solidFill>
              </a:rPr>
              <a:t>FMLA</a:t>
            </a:r>
          </a:p>
          <a:p>
            <a:r>
              <a:rPr lang="en-US" altLang="en-US" sz="2800" dirty="0">
                <a:solidFill>
                  <a:srgbClr val="000000"/>
                </a:solidFill>
              </a:rPr>
              <a:t>WFMLA</a:t>
            </a:r>
          </a:p>
          <a:p>
            <a:r>
              <a:rPr lang="en-US" altLang="en-US" sz="2800" dirty="0">
                <a:solidFill>
                  <a:srgbClr val="000000"/>
                </a:solidFill>
              </a:rPr>
              <a:t>Worker’s Comp</a:t>
            </a:r>
          </a:p>
          <a:p>
            <a:r>
              <a:rPr lang="en-US" altLang="en-US" sz="2800" dirty="0">
                <a:solidFill>
                  <a:srgbClr val="000000"/>
                </a:solidFill>
              </a:rPr>
              <a:t>OSHA</a:t>
            </a:r>
            <a:endParaRPr lang="en-US" altLang="en-US" sz="2800" dirty="0"/>
          </a:p>
        </p:txBody>
      </p:sp>
      <p:sp>
        <p:nvSpPr>
          <p:cNvPr id="13316" name="Content Placeholder 5">
            <a:extLst>
              <a:ext uri="{FF2B5EF4-FFF2-40B4-BE49-F238E27FC236}">
                <a16:creationId xmlns:a16="http://schemas.microsoft.com/office/drawing/2014/main" id="{8D23A181-F57D-46BA-9F14-078122428E05}"/>
              </a:ext>
            </a:extLst>
          </p:cNvPr>
          <p:cNvSpPr>
            <a:spLocks noGrp="1" noChangeArrowheads="1"/>
          </p:cNvSpPr>
          <p:nvPr>
            <p:ph sz="quarter" idx="4"/>
          </p:nvPr>
        </p:nvSpPr>
        <p:spPr>
          <a:xfrm>
            <a:off x="4645025" y="1905000"/>
            <a:ext cx="4041775" cy="3733800"/>
          </a:xfrm>
        </p:spPr>
        <p:txBody>
          <a:bodyPr/>
          <a:lstStyle/>
          <a:p>
            <a:r>
              <a:rPr lang="en-US" altLang="en-US" sz="2800" dirty="0">
                <a:solidFill>
                  <a:srgbClr val="000000"/>
                </a:solidFill>
              </a:rPr>
              <a:t>UC</a:t>
            </a:r>
          </a:p>
          <a:p>
            <a:r>
              <a:rPr lang="en-US" altLang="en-US" sz="2800" dirty="0">
                <a:solidFill>
                  <a:srgbClr val="000000"/>
                </a:solidFill>
              </a:rPr>
              <a:t>STD</a:t>
            </a:r>
          </a:p>
          <a:p>
            <a:r>
              <a:rPr lang="en-US" altLang="en-US" sz="2800" dirty="0">
                <a:solidFill>
                  <a:srgbClr val="000000"/>
                </a:solidFill>
              </a:rPr>
              <a:t>LTD</a:t>
            </a:r>
          </a:p>
          <a:p>
            <a:r>
              <a:rPr lang="en-US" altLang="en-US" sz="2800" dirty="0">
                <a:solidFill>
                  <a:srgbClr val="000000"/>
                </a:solidFill>
              </a:rPr>
              <a:t>CBA</a:t>
            </a:r>
          </a:p>
          <a:p>
            <a:r>
              <a:rPr lang="en-US" altLang="en-US" sz="2800" dirty="0">
                <a:solidFill>
                  <a:srgbClr val="000000"/>
                </a:solidFill>
              </a:rPr>
              <a:t>Discretionary leave</a:t>
            </a:r>
          </a:p>
          <a:p>
            <a:endParaRPr lang="en-US" altLang="en-US" dirty="0"/>
          </a:p>
        </p:txBody>
      </p:sp>
      <p:sp>
        <p:nvSpPr>
          <p:cNvPr id="13317" name="Slide Number Placeholder 6">
            <a:extLst>
              <a:ext uri="{FF2B5EF4-FFF2-40B4-BE49-F238E27FC236}">
                <a16:creationId xmlns:a16="http://schemas.microsoft.com/office/drawing/2014/main" id="{9BAB63D8-88E2-4564-9197-C3F1645794A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DC00DB-937B-4E34-80A9-499935CC6E7A}" type="slidenum">
              <a:rPr lang="en-US" altLang="en-US" smtClean="0">
                <a:solidFill>
                  <a:srgbClr val="F0F0F0"/>
                </a:solidFill>
              </a:rPr>
              <a:pPr/>
              <a:t>77</a:t>
            </a:fld>
            <a:endParaRPr lang="en-US" altLang="en-US" dirty="0">
              <a:solidFill>
                <a:srgbClr val="F0F0F0"/>
              </a:solidFill>
            </a:endParaRPr>
          </a:p>
        </p:txBody>
      </p:sp>
    </p:spTree>
  </p:cSld>
  <p:clrMapOvr>
    <a:masterClrMapping/>
  </p:clrMapOvr>
  <p:transition spd="slow"/>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7484B60F-BFDA-4F10-970F-F071499F073D}"/>
              </a:ext>
            </a:extLst>
          </p:cNvPr>
          <p:cNvSpPr>
            <a:spLocks noGrp="1" noChangeArrowheads="1"/>
          </p:cNvSpPr>
          <p:nvPr>
            <p:ph type="title"/>
          </p:nvPr>
        </p:nvSpPr>
        <p:spPr/>
        <p:txBody>
          <a:bodyPr/>
          <a:lstStyle/>
          <a:p>
            <a:r>
              <a:rPr lang="en-US" altLang="en-US" sz="3600" b="1" dirty="0"/>
              <a:t>Statistics</a:t>
            </a:r>
            <a:endParaRPr lang="en-US" altLang="en-US" sz="3200" b="1" dirty="0"/>
          </a:p>
        </p:txBody>
      </p:sp>
      <p:sp>
        <p:nvSpPr>
          <p:cNvPr id="12291" name="Text Placeholder 2">
            <a:extLst>
              <a:ext uri="{FF2B5EF4-FFF2-40B4-BE49-F238E27FC236}">
                <a16:creationId xmlns:a16="http://schemas.microsoft.com/office/drawing/2014/main" id="{8C6FCD22-E4D5-4AD8-AE0D-5CF3084ADF69}"/>
              </a:ext>
            </a:extLst>
          </p:cNvPr>
          <p:cNvSpPr>
            <a:spLocks noGrp="1" noChangeArrowheads="1"/>
          </p:cNvSpPr>
          <p:nvPr>
            <p:ph type="body" idx="1"/>
          </p:nvPr>
        </p:nvSpPr>
        <p:spPr/>
        <p:txBody>
          <a:bodyPr/>
          <a:lstStyle/>
          <a:p>
            <a:r>
              <a:rPr lang="en-US" altLang="en-US" sz="2400" dirty="0">
                <a:solidFill>
                  <a:srgbClr val="000000"/>
                </a:solidFill>
              </a:rPr>
              <a:t>3.2 out of every 100 workers have work-related injuries</a:t>
            </a:r>
          </a:p>
          <a:p>
            <a:r>
              <a:rPr lang="en-US" altLang="en-US" sz="2400" dirty="0">
                <a:solidFill>
                  <a:srgbClr val="000000"/>
                </a:solidFill>
              </a:rPr>
              <a:t>30% employees will lose work days from injury</a:t>
            </a:r>
          </a:p>
          <a:p>
            <a:r>
              <a:rPr lang="en-US" altLang="en-US" sz="2400" dirty="0">
                <a:solidFill>
                  <a:srgbClr val="000000"/>
                </a:solidFill>
              </a:rPr>
              <a:t>Proper return to work plan can bring employee back 12.6 weeks sooner</a:t>
            </a:r>
          </a:p>
          <a:p>
            <a:r>
              <a:rPr lang="en-US" altLang="en-US" sz="2400" dirty="0">
                <a:solidFill>
                  <a:srgbClr val="000000"/>
                </a:solidFill>
              </a:rPr>
              <a:t>Employees will miss an average of 16 days per year due to illness</a:t>
            </a:r>
          </a:p>
          <a:p>
            <a:r>
              <a:rPr lang="en-US" altLang="en-US" sz="2400" dirty="0">
                <a:solidFill>
                  <a:srgbClr val="000000"/>
                </a:solidFill>
              </a:rPr>
              <a:t>Employers will spend an average of $41,000 per injured employee per year</a:t>
            </a:r>
          </a:p>
        </p:txBody>
      </p:sp>
      <p:sp>
        <p:nvSpPr>
          <p:cNvPr id="12292" name="Slide Number Placeholder 3">
            <a:extLst>
              <a:ext uri="{FF2B5EF4-FFF2-40B4-BE49-F238E27FC236}">
                <a16:creationId xmlns:a16="http://schemas.microsoft.com/office/drawing/2014/main" id="{5550A481-CF6A-4DB0-AA26-5CEE8DC25DB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74C88CF-5638-4CB9-8CC8-CD7C6031399D}" type="slidenum">
              <a:rPr lang="en-US" altLang="en-US">
                <a:solidFill>
                  <a:srgbClr val="F0F0F0"/>
                </a:solidFill>
              </a:rPr>
              <a:pPr/>
              <a:t>78</a:t>
            </a:fld>
            <a:endParaRPr lang="en-US" altLang="en-US" dirty="0">
              <a:solidFill>
                <a:srgbClr val="F0F0F0"/>
              </a:solidFill>
            </a:endParaRPr>
          </a:p>
        </p:txBody>
      </p:sp>
    </p:spTree>
  </p:cSld>
  <p:clrMapOvr>
    <a:masterClrMapping/>
  </p:clrMapOvr>
  <p:transition spd="slow"/>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5D90C-C51A-4BF3-AE03-22113F0F611E}"/>
              </a:ext>
            </a:extLst>
          </p:cNvPr>
          <p:cNvSpPr>
            <a:spLocks noGrp="1"/>
          </p:cNvSpPr>
          <p:nvPr>
            <p:ph type="title"/>
          </p:nvPr>
        </p:nvSpPr>
        <p:spPr>
          <a:xfrm>
            <a:off x="228600" y="723014"/>
            <a:ext cx="8686800" cy="691116"/>
          </a:xfrm>
        </p:spPr>
        <p:txBody>
          <a:bodyPr/>
          <a:lstStyle/>
          <a:p>
            <a:r>
              <a:rPr lang="en-US" sz="4000" b="1" dirty="0"/>
              <a:t>Scenario 1 – The Request</a:t>
            </a:r>
          </a:p>
        </p:txBody>
      </p:sp>
      <p:sp>
        <p:nvSpPr>
          <p:cNvPr id="3" name="Content Placeholder 2">
            <a:extLst>
              <a:ext uri="{FF2B5EF4-FFF2-40B4-BE49-F238E27FC236}">
                <a16:creationId xmlns:a16="http://schemas.microsoft.com/office/drawing/2014/main" id="{B3E69FAF-0601-435E-A068-E76C239A89A5}"/>
              </a:ext>
            </a:extLst>
          </p:cNvPr>
          <p:cNvSpPr>
            <a:spLocks noGrp="1"/>
          </p:cNvSpPr>
          <p:nvPr>
            <p:ph idx="1"/>
          </p:nvPr>
        </p:nvSpPr>
        <p:spPr>
          <a:xfrm>
            <a:off x="228600" y="1531087"/>
            <a:ext cx="8763000" cy="4423145"/>
          </a:xfrm>
        </p:spPr>
        <p:txBody>
          <a:bodyPr/>
          <a:lstStyle/>
          <a:p>
            <a:pPr marL="0" indent="0">
              <a:buNone/>
            </a:pPr>
            <a:r>
              <a:rPr lang="en-US" sz="2400" dirty="0"/>
              <a:t>Sally has a medical condition that flares up from time to time.  She sees her doctor every month or two to get checked on.</a:t>
            </a:r>
          </a:p>
          <a:p>
            <a:pPr marL="0" indent="0">
              <a:buNone/>
            </a:pPr>
            <a:r>
              <a:rPr lang="en-US" sz="2400" dirty="0"/>
              <a:t>Sally comes to you at 8:30 a.m. and explains she has a follow-up doctor’s appointment at 10:00 a.m. and will be gone for the rest of the day and wants FMLA for the day.</a:t>
            </a:r>
          </a:p>
          <a:p>
            <a:pPr>
              <a:buFont typeface="Wingdings" panose="05000000000000000000" pitchFamily="2" charset="2"/>
              <a:buChar char="Ø"/>
            </a:pPr>
            <a:r>
              <a:rPr lang="en-US" sz="2400" dirty="0"/>
              <a:t>What is your response?</a:t>
            </a:r>
          </a:p>
          <a:p>
            <a:pPr>
              <a:buFont typeface="Wingdings" panose="05000000000000000000" pitchFamily="2" charset="2"/>
              <a:buChar char="Ø"/>
            </a:pPr>
            <a:r>
              <a:rPr lang="en-US" sz="2400" dirty="0"/>
              <a:t>Does your answer change if she tells you she has been on a waiting list to see this doctor and an appointment opened up?</a:t>
            </a:r>
          </a:p>
        </p:txBody>
      </p:sp>
      <p:sp>
        <p:nvSpPr>
          <p:cNvPr id="4" name="Slide Number Placeholder 3">
            <a:extLst>
              <a:ext uri="{FF2B5EF4-FFF2-40B4-BE49-F238E27FC236}">
                <a16:creationId xmlns:a16="http://schemas.microsoft.com/office/drawing/2014/main" id="{880F9D31-C17C-4D3F-A772-2CAF460A97F8}"/>
              </a:ext>
            </a:extLst>
          </p:cNvPr>
          <p:cNvSpPr>
            <a:spLocks noGrp="1"/>
          </p:cNvSpPr>
          <p:nvPr>
            <p:ph type="sldNum" sz="quarter" idx="12"/>
          </p:nvPr>
        </p:nvSpPr>
        <p:spPr/>
        <p:txBody>
          <a:bodyPr/>
          <a:lstStyle/>
          <a:p>
            <a:fld id="{CDCD9867-40A7-4A3D-8A23-F2A7CFEA6BBE}" type="slidenum">
              <a:rPr lang="en-US" smtClean="0"/>
              <a:t>79</a:t>
            </a:fld>
            <a:endParaRPr lang="en-US" dirty="0"/>
          </a:p>
        </p:txBody>
      </p:sp>
    </p:spTree>
    <p:extLst>
      <p:ext uri="{BB962C8B-B14F-4D97-AF65-F5344CB8AC3E}">
        <p14:creationId xmlns:p14="http://schemas.microsoft.com/office/powerpoint/2010/main" val="3463343524"/>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noChangeArrowheads="1"/>
          </p:cNvSpPr>
          <p:nvPr>
            <p:ph type="title"/>
          </p:nvPr>
        </p:nvSpPr>
        <p:spPr>
          <a:ln>
            <a:noFill/>
          </a:ln>
        </p:spPr>
        <p:txBody>
          <a:bodyPr/>
          <a:lstStyle/>
          <a:p>
            <a:pPr eaLnBrk="1" hangingPunct="1"/>
            <a:r>
              <a:rPr lang="en-US" altLang="en-US" sz="4000" b="1" dirty="0"/>
              <a:t>Exempt Employees</a:t>
            </a:r>
          </a:p>
        </p:txBody>
      </p:sp>
      <p:sp>
        <p:nvSpPr>
          <p:cNvPr id="41987" name="Content Placeholder 2"/>
          <p:cNvSpPr>
            <a:spLocks noGrp="1" noChangeArrowheads="1"/>
          </p:cNvSpPr>
          <p:nvPr>
            <p:ph idx="1"/>
          </p:nvPr>
        </p:nvSpPr>
        <p:spPr>
          <a:xfrm>
            <a:off x="355107" y="1802167"/>
            <a:ext cx="8495929" cy="4065233"/>
          </a:xfrm>
          <a:ln>
            <a:noFill/>
          </a:ln>
        </p:spPr>
        <p:txBody>
          <a:bodyPr>
            <a:normAutofit/>
          </a:bodyPr>
          <a:lstStyle/>
          <a:p>
            <a:pPr eaLnBrk="1" hangingPunct="1">
              <a:spcAft>
                <a:spcPts val="1200"/>
              </a:spcAft>
              <a:buFontTx/>
              <a:buNone/>
            </a:pPr>
            <a:r>
              <a:rPr altLang="en-US" sz="2200" dirty="0"/>
              <a:t>Exempt employees include individuals employed as </a:t>
            </a:r>
            <a:r>
              <a:rPr altLang="en-US" sz="2200" i="1" dirty="0"/>
              <a:t>bona fide</a:t>
            </a:r>
            <a:r>
              <a:rPr altLang="en-US" sz="2200" dirty="0"/>
              <a:t>:</a:t>
            </a:r>
          </a:p>
          <a:p>
            <a:pPr eaLnBrk="1" hangingPunct="1">
              <a:spcBef>
                <a:spcPts val="600"/>
              </a:spcBef>
              <a:spcAft>
                <a:spcPts val="600"/>
              </a:spcAft>
            </a:pPr>
            <a:r>
              <a:rPr altLang="en-US" sz="1900" dirty="0"/>
              <a:t>Executive employees</a:t>
            </a:r>
          </a:p>
          <a:p>
            <a:pPr eaLnBrk="1" hangingPunct="1">
              <a:spcBef>
                <a:spcPts val="600"/>
              </a:spcBef>
              <a:spcAft>
                <a:spcPts val="600"/>
              </a:spcAft>
            </a:pPr>
            <a:r>
              <a:rPr altLang="en-US" sz="1900" dirty="0"/>
              <a:t>Administrative employees</a:t>
            </a:r>
          </a:p>
          <a:p>
            <a:pPr eaLnBrk="1" hangingPunct="1">
              <a:spcBef>
                <a:spcPts val="600"/>
              </a:spcBef>
              <a:spcAft>
                <a:spcPts val="600"/>
              </a:spcAft>
            </a:pPr>
            <a:r>
              <a:rPr altLang="en-US" sz="1900" dirty="0"/>
              <a:t>Professional (learned and creative) employees</a:t>
            </a:r>
          </a:p>
          <a:p>
            <a:pPr eaLnBrk="1" hangingPunct="1">
              <a:spcBef>
                <a:spcPts val="600"/>
              </a:spcBef>
              <a:spcAft>
                <a:spcPts val="600"/>
              </a:spcAft>
            </a:pPr>
            <a:r>
              <a:rPr altLang="en-US" sz="1900" dirty="0"/>
              <a:t>Highly compensated employees</a:t>
            </a:r>
          </a:p>
          <a:p>
            <a:pPr eaLnBrk="1" hangingPunct="1">
              <a:spcBef>
                <a:spcPts val="600"/>
              </a:spcBef>
              <a:spcAft>
                <a:spcPts val="600"/>
              </a:spcAft>
            </a:pPr>
            <a:r>
              <a:rPr altLang="en-US" sz="1900" dirty="0"/>
              <a:t>Computer professionals</a:t>
            </a:r>
          </a:p>
          <a:p>
            <a:pPr eaLnBrk="1" hangingPunct="1">
              <a:spcBef>
                <a:spcPts val="600"/>
              </a:spcBef>
              <a:spcAft>
                <a:spcPts val="600"/>
              </a:spcAft>
            </a:pPr>
            <a:r>
              <a:rPr altLang="en-US" sz="1900" dirty="0"/>
              <a:t>Outside sales employees</a:t>
            </a:r>
          </a:p>
          <a:p>
            <a:pPr eaLnBrk="1" hangingPunct="1">
              <a:spcBef>
                <a:spcPts val="600"/>
              </a:spcBef>
              <a:spcAft>
                <a:spcPts val="600"/>
              </a:spcAft>
            </a:pPr>
            <a:r>
              <a:rPr altLang="en-US" sz="1900" dirty="0"/>
              <a:t>Commissioned retail sales employees (overtime pay only exemption)</a:t>
            </a:r>
          </a:p>
          <a:p>
            <a:pPr lvl="2" eaLnBrk="1" hangingPunct="1">
              <a:spcAft>
                <a:spcPts val="800"/>
              </a:spcAft>
              <a:buFont typeface="Courier New" panose="02070309020205020404" pitchFamily="49" charset="0"/>
              <a:buNone/>
            </a:pPr>
            <a:endParaRPr altLang="en-US" sz="1400" dirty="0"/>
          </a:p>
        </p:txBody>
      </p:sp>
      <p:sp>
        <p:nvSpPr>
          <p:cNvPr id="2" name="Slide Number Placeholder 1"/>
          <p:cNvSpPr>
            <a:spLocks noGrp="1"/>
          </p:cNvSpPr>
          <p:nvPr>
            <p:ph type="sldNum" sz="quarter" idx="12"/>
          </p:nvPr>
        </p:nvSpPr>
        <p:spPr/>
        <p:txBody>
          <a:bodyPr/>
          <a:lstStyle/>
          <a:p>
            <a:pPr>
              <a:defRPr/>
            </a:pPr>
            <a:fld id="{51277B72-92A5-4EFE-B7B1-691EC02D92B0}" type="slidenum">
              <a:rPr lang="en-US" smtClean="0"/>
              <a:pPr>
                <a:defRPr/>
              </a:pPr>
              <a:t>8</a:t>
            </a:fld>
            <a:endParaRPr lang="en-US" dirty="0"/>
          </a:p>
        </p:txBody>
      </p:sp>
    </p:spTree>
    <p:extLst>
      <p:ext uri="{BB962C8B-B14F-4D97-AF65-F5344CB8AC3E}">
        <p14:creationId xmlns:p14="http://schemas.microsoft.com/office/powerpoint/2010/main" val="338473524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C8A2C-82B1-4932-9257-A79F64A6CB11}"/>
              </a:ext>
            </a:extLst>
          </p:cNvPr>
          <p:cNvSpPr>
            <a:spLocks noGrp="1"/>
          </p:cNvSpPr>
          <p:nvPr>
            <p:ph type="title"/>
          </p:nvPr>
        </p:nvSpPr>
        <p:spPr>
          <a:xfrm>
            <a:off x="228600" y="760486"/>
            <a:ext cx="8686800" cy="884104"/>
          </a:xfrm>
        </p:spPr>
        <p:txBody>
          <a:bodyPr/>
          <a:lstStyle/>
          <a:p>
            <a:r>
              <a:rPr lang="en-US" sz="3000" b="1" dirty="0"/>
              <a:t>Intermittent and Reduced Leave </a:t>
            </a:r>
            <a:br>
              <a:rPr lang="en-US" sz="3000" b="1" dirty="0"/>
            </a:br>
            <a:r>
              <a:rPr lang="en-US" sz="3000" b="1" dirty="0"/>
              <a:t>Schedule Leave</a:t>
            </a:r>
          </a:p>
        </p:txBody>
      </p:sp>
      <p:sp>
        <p:nvSpPr>
          <p:cNvPr id="3" name="Content Placeholder 2">
            <a:extLst>
              <a:ext uri="{FF2B5EF4-FFF2-40B4-BE49-F238E27FC236}">
                <a16:creationId xmlns:a16="http://schemas.microsoft.com/office/drawing/2014/main" id="{289AC34B-3BF1-47B8-BB59-9545118EA8F7}"/>
              </a:ext>
            </a:extLst>
          </p:cNvPr>
          <p:cNvSpPr>
            <a:spLocks noGrp="1"/>
          </p:cNvSpPr>
          <p:nvPr>
            <p:ph idx="1"/>
          </p:nvPr>
        </p:nvSpPr>
        <p:spPr/>
        <p:txBody>
          <a:bodyPr/>
          <a:lstStyle/>
          <a:p>
            <a:r>
              <a:rPr lang="en-US" sz="2600" b="1" u="sng" dirty="0">
                <a:latin typeface="Arial" panose="020B0604020202020204" pitchFamily="34" charset="0"/>
                <a:cs typeface="Arial" panose="020B0604020202020204" pitchFamily="34" charset="0"/>
              </a:rPr>
              <a:t>Intermittent Leave</a:t>
            </a:r>
            <a:r>
              <a:rPr lang="en-US" sz="2600" dirty="0">
                <a:latin typeface="Arial" panose="020B0604020202020204" pitchFamily="34" charset="0"/>
                <a:cs typeface="Arial" panose="020B0604020202020204" pitchFamily="34" charset="0"/>
              </a:rPr>
              <a:t>:  Episodes of absence needed to address the serious health condition.  Period of incapacity precipitated by the serious health condition.  May be known in advance or may be rapid onset.</a:t>
            </a:r>
          </a:p>
          <a:p>
            <a:r>
              <a:rPr lang="en-US" sz="2600" b="1" u="sng" dirty="0">
                <a:latin typeface="Arial" panose="020B0604020202020204" pitchFamily="34" charset="0"/>
                <a:cs typeface="Arial" panose="020B0604020202020204" pitchFamily="34" charset="0"/>
              </a:rPr>
              <a:t>Reduced Schedule Leave</a:t>
            </a:r>
            <a:r>
              <a:rPr lang="en-US" sz="2600" dirty="0">
                <a:latin typeface="Arial" panose="020B0604020202020204" pitchFamily="34" charset="0"/>
                <a:cs typeface="Arial" panose="020B0604020202020204" pitchFamily="34" charset="0"/>
              </a:rPr>
              <a:t>:  Blocks of time during which the employee is experiencing a serious health condition.</a:t>
            </a:r>
          </a:p>
        </p:txBody>
      </p:sp>
      <p:sp>
        <p:nvSpPr>
          <p:cNvPr id="4" name="Slide Number Placeholder 3">
            <a:extLst>
              <a:ext uri="{FF2B5EF4-FFF2-40B4-BE49-F238E27FC236}">
                <a16:creationId xmlns:a16="http://schemas.microsoft.com/office/drawing/2014/main" id="{9669CD5C-B19E-486D-A74F-63012DE00DA8}"/>
              </a:ext>
            </a:extLst>
          </p:cNvPr>
          <p:cNvSpPr>
            <a:spLocks noGrp="1"/>
          </p:cNvSpPr>
          <p:nvPr>
            <p:ph type="sldNum" sz="quarter" idx="12"/>
          </p:nvPr>
        </p:nvSpPr>
        <p:spPr/>
        <p:txBody>
          <a:bodyPr/>
          <a:lstStyle/>
          <a:p>
            <a:fld id="{CDCD9867-40A7-4A3D-8A23-F2A7CFEA6BBE}" type="slidenum">
              <a:rPr lang="en-US" smtClean="0"/>
              <a:t>80</a:t>
            </a:fld>
            <a:endParaRPr lang="en-US" dirty="0"/>
          </a:p>
        </p:txBody>
      </p:sp>
    </p:spTree>
    <p:extLst>
      <p:ext uri="{BB962C8B-B14F-4D97-AF65-F5344CB8AC3E}">
        <p14:creationId xmlns:p14="http://schemas.microsoft.com/office/powerpoint/2010/main" val="2144444957"/>
      </p:ext>
    </p:extLst>
  </p:cSld>
  <p:clrMapOvr>
    <a:masterClrMapping/>
  </p:clrMapOvr>
  <p:transition spd="slow"/>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5D90C-C51A-4BF3-AE03-22113F0F611E}"/>
              </a:ext>
            </a:extLst>
          </p:cNvPr>
          <p:cNvSpPr>
            <a:spLocks noGrp="1"/>
          </p:cNvSpPr>
          <p:nvPr>
            <p:ph type="title"/>
          </p:nvPr>
        </p:nvSpPr>
        <p:spPr>
          <a:xfrm>
            <a:off x="228600" y="758526"/>
            <a:ext cx="8686800" cy="926952"/>
          </a:xfrm>
        </p:spPr>
        <p:txBody>
          <a:bodyPr/>
          <a:lstStyle/>
          <a:p>
            <a:r>
              <a:rPr lang="en-US" sz="3200" b="1" dirty="0"/>
              <a:t>Scenario 2 – Intermittent and </a:t>
            </a:r>
            <a:br>
              <a:rPr lang="en-US" sz="3200" b="1" dirty="0"/>
            </a:br>
            <a:r>
              <a:rPr lang="en-US" sz="3200" b="1" dirty="0"/>
              <a:t>Reduced Leave Schedule Absences</a:t>
            </a:r>
          </a:p>
        </p:txBody>
      </p:sp>
      <p:sp>
        <p:nvSpPr>
          <p:cNvPr id="3" name="Content Placeholder 2">
            <a:extLst>
              <a:ext uri="{FF2B5EF4-FFF2-40B4-BE49-F238E27FC236}">
                <a16:creationId xmlns:a16="http://schemas.microsoft.com/office/drawing/2014/main" id="{B3E69FAF-0601-435E-A068-E76C239A89A5}"/>
              </a:ext>
            </a:extLst>
          </p:cNvPr>
          <p:cNvSpPr>
            <a:spLocks noGrp="1"/>
          </p:cNvSpPr>
          <p:nvPr>
            <p:ph idx="1"/>
          </p:nvPr>
        </p:nvSpPr>
        <p:spPr>
          <a:xfrm>
            <a:off x="228600" y="1796902"/>
            <a:ext cx="8763000" cy="4157330"/>
          </a:xfrm>
        </p:spPr>
        <p:txBody>
          <a:bodyPr/>
          <a:lstStyle/>
          <a:p>
            <a:pPr marL="0" indent="0">
              <a:buNone/>
            </a:pPr>
            <a:r>
              <a:rPr lang="en-US" sz="2800" dirty="0"/>
              <a:t>Jill has used all 12 weeks of her FMLA leave for each of the last five years for a severe back disorder.  She uses her FMLA completely by August 1 and then has no other absences for the year until January when she will have her FMLA bank replenished.  </a:t>
            </a:r>
          </a:p>
          <a:p>
            <a:pPr>
              <a:spcBef>
                <a:spcPts val="600"/>
              </a:spcBef>
              <a:buFont typeface="Wingdings" panose="05000000000000000000" pitchFamily="2" charset="2"/>
              <a:buChar char="Ø"/>
            </a:pPr>
            <a:r>
              <a:rPr lang="en-US" sz="2800" dirty="0"/>
              <a:t>Jill comes to you on January 1 with a certification “for the year” – do you accept it?</a:t>
            </a:r>
          </a:p>
          <a:p>
            <a:pPr lvl="1">
              <a:spcBef>
                <a:spcPts val="600"/>
              </a:spcBef>
              <a:buFont typeface="Courier New" panose="02070309020205020404" pitchFamily="49" charset="0"/>
              <a:buChar char="o"/>
            </a:pPr>
            <a:r>
              <a:rPr lang="en-US" sz="2200" dirty="0"/>
              <a:t>Why or why not?</a:t>
            </a:r>
          </a:p>
          <a:p>
            <a:pPr lvl="1">
              <a:spcBef>
                <a:spcPts val="600"/>
              </a:spcBef>
              <a:buFont typeface="Courier New" panose="02070309020205020404" pitchFamily="49" charset="0"/>
              <a:buChar char="o"/>
            </a:pPr>
            <a:r>
              <a:rPr lang="en-US" sz="2200" dirty="0"/>
              <a:t>Consequences of accepting</a:t>
            </a:r>
            <a:r>
              <a:rPr lang="en-US" sz="2400" dirty="0"/>
              <a:t>?</a:t>
            </a:r>
          </a:p>
        </p:txBody>
      </p:sp>
      <p:sp>
        <p:nvSpPr>
          <p:cNvPr id="4" name="Slide Number Placeholder 3">
            <a:extLst>
              <a:ext uri="{FF2B5EF4-FFF2-40B4-BE49-F238E27FC236}">
                <a16:creationId xmlns:a16="http://schemas.microsoft.com/office/drawing/2014/main" id="{880F9D31-C17C-4D3F-A772-2CAF460A97F8}"/>
              </a:ext>
            </a:extLst>
          </p:cNvPr>
          <p:cNvSpPr>
            <a:spLocks noGrp="1"/>
          </p:cNvSpPr>
          <p:nvPr>
            <p:ph type="sldNum" sz="quarter" idx="12"/>
          </p:nvPr>
        </p:nvSpPr>
        <p:spPr/>
        <p:txBody>
          <a:bodyPr/>
          <a:lstStyle/>
          <a:p>
            <a:fld id="{CDCD9867-40A7-4A3D-8A23-F2A7CFEA6BBE}" type="slidenum">
              <a:rPr lang="en-US" smtClean="0"/>
              <a:t>81</a:t>
            </a:fld>
            <a:endParaRPr lang="en-US" dirty="0"/>
          </a:p>
        </p:txBody>
      </p:sp>
    </p:spTree>
    <p:extLst>
      <p:ext uri="{BB962C8B-B14F-4D97-AF65-F5344CB8AC3E}">
        <p14:creationId xmlns:p14="http://schemas.microsoft.com/office/powerpoint/2010/main" val="2167866767"/>
      </p:ext>
    </p:extLst>
  </p:cSld>
  <p:clrMapOvr>
    <a:masterClrMapping/>
  </p:clrMapOvr>
  <p:transition spd="slow"/>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5D90C-C51A-4BF3-AE03-22113F0F611E}"/>
              </a:ext>
            </a:extLst>
          </p:cNvPr>
          <p:cNvSpPr>
            <a:spLocks noGrp="1"/>
          </p:cNvSpPr>
          <p:nvPr>
            <p:ph type="title"/>
          </p:nvPr>
        </p:nvSpPr>
        <p:spPr>
          <a:xfrm>
            <a:off x="228600" y="847303"/>
            <a:ext cx="8686800" cy="926952"/>
          </a:xfrm>
        </p:spPr>
        <p:txBody>
          <a:bodyPr/>
          <a:lstStyle/>
          <a:p>
            <a:r>
              <a:rPr lang="en-US" sz="3200" b="1" dirty="0"/>
              <a:t>Scenario 2 – Intermittent and </a:t>
            </a:r>
            <a:br>
              <a:rPr lang="en-US" sz="3200" b="1" dirty="0"/>
            </a:br>
            <a:r>
              <a:rPr lang="en-US" sz="3200" b="1" dirty="0"/>
              <a:t>Reduced Leave Schedule Absences </a:t>
            </a:r>
            <a:r>
              <a:rPr lang="en-US" sz="2800" b="1" dirty="0"/>
              <a:t>(cont.)</a:t>
            </a:r>
            <a:endParaRPr lang="en-US" sz="3200" b="1" dirty="0"/>
          </a:p>
        </p:txBody>
      </p:sp>
      <p:sp>
        <p:nvSpPr>
          <p:cNvPr id="3" name="Content Placeholder 2">
            <a:extLst>
              <a:ext uri="{FF2B5EF4-FFF2-40B4-BE49-F238E27FC236}">
                <a16:creationId xmlns:a16="http://schemas.microsoft.com/office/drawing/2014/main" id="{B3E69FAF-0601-435E-A068-E76C239A89A5}"/>
              </a:ext>
            </a:extLst>
          </p:cNvPr>
          <p:cNvSpPr>
            <a:spLocks noGrp="1"/>
          </p:cNvSpPr>
          <p:nvPr>
            <p:ph idx="1"/>
          </p:nvPr>
        </p:nvSpPr>
        <p:spPr>
          <a:xfrm>
            <a:off x="228600" y="1796902"/>
            <a:ext cx="8763000" cy="4157330"/>
          </a:xfrm>
        </p:spPr>
        <p:txBody>
          <a:bodyPr/>
          <a:lstStyle/>
          <a:p>
            <a:pPr>
              <a:buFont typeface="Wingdings" panose="05000000000000000000" pitchFamily="2" charset="2"/>
              <a:buChar char="Ø"/>
            </a:pPr>
            <a:endParaRPr lang="en-US" sz="1800" dirty="0"/>
          </a:p>
          <a:p>
            <a:pPr>
              <a:spcBef>
                <a:spcPts val="600"/>
              </a:spcBef>
              <a:buFont typeface="Wingdings" panose="05000000000000000000" pitchFamily="2" charset="2"/>
              <a:buChar char="Ø"/>
            </a:pPr>
            <a:r>
              <a:rPr lang="en-US" sz="2800" dirty="0"/>
              <a:t>Is there anything in particular you want to find out about this leave request?</a:t>
            </a:r>
          </a:p>
          <a:p>
            <a:pPr>
              <a:buFont typeface="Wingdings" panose="05000000000000000000" pitchFamily="2" charset="2"/>
              <a:buChar char="Ø"/>
            </a:pPr>
            <a:r>
              <a:rPr lang="en-US" sz="2800" dirty="0"/>
              <a:t>She is now asking to take leave for two hours per day; three days per week, per her doctor’s direction.  Your absence policy provides that employees must take ½ or full-day absences from work.</a:t>
            </a:r>
          </a:p>
        </p:txBody>
      </p:sp>
      <p:sp>
        <p:nvSpPr>
          <p:cNvPr id="4" name="Slide Number Placeholder 3">
            <a:extLst>
              <a:ext uri="{FF2B5EF4-FFF2-40B4-BE49-F238E27FC236}">
                <a16:creationId xmlns:a16="http://schemas.microsoft.com/office/drawing/2014/main" id="{880F9D31-C17C-4D3F-A772-2CAF460A97F8}"/>
              </a:ext>
            </a:extLst>
          </p:cNvPr>
          <p:cNvSpPr>
            <a:spLocks noGrp="1"/>
          </p:cNvSpPr>
          <p:nvPr>
            <p:ph type="sldNum" sz="quarter" idx="12"/>
          </p:nvPr>
        </p:nvSpPr>
        <p:spPr/>
        <p:txBody>
          <a:bodyPr/>
          <a:lstStyle/>
          <a:p>
            <a:fld id="{CDCD9867-40A7-4A3D-8A23-F2A7CFEA6BBE}" type="slidenum">
              <a:rPr lang="en-US" smtClean="0"/>
              <a:t>82</a:t>
            </a:fld>
            <a:endParaRPr lang="en-US" dirty="0"/>
          </a:p>
        </p:txBody>
      </p:sp>
    </p:spTree>
    <p:extLst>
      <p:ext uri="{BB962C8B-B14F-4D97-AF65-F5344CB8AC3E}">
        <p14:creationId xmlns:p14="http://schemas.microsoft.com/office/powerpoint/2010/main" val="410334770"/>
      </p:ext>
    </p:extLst>
  </p:cSld>
  <p:clrMapOvr>
    <a:masterClrMapping/>
  </p:clrMapOvr>
  <p:transition spd="slow"/>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4C79F-E64B-4181-8A6D-1307470C7477}"/>
              </a:ext>
            </a:extLst>
          </p:cNvPr>
          <p:cNvSpPr>
            <a:spLocks noGrp="1"/>
          </p:cNvSpPr>
          <p:nvPr>
            <p:ph type="title"/>
          </p:nvPr>
        </p:nvSpPr>
        <p:spPr/>
        <p:txBody>
          <a:bodyPr/>
          <a:lstStyle/>
          <a:p>
            <a:r>
              <a:rPr lang="en-US" sz="4000" b="1" dirty="0"/>
              <a:t>Keys for an Effective Policy</a:t>
            </a:r>
          </a:p>
        </p:txBody>
      </p:sp>
      <p:sp>
        <p:nvSpPr>
          <p:cNvPr id="3" name="Content Placeholder 2">
            <a:extLst>
              <a:ext uri="{FF2B5EF4-FFF2-40B4-BE49-F238E27FC236}">
                <a16:creationId xmlns:a16="http://schemas.microsoft.com/office/drawing/2014/main" id="{3923F6B4-F6A9-4CA0-BE29-18703EFD919E}"/>
              </a:ext>
            </a:extLst>
          </p:cNvPr>
          <p:cNvSpPr>
            <a:spLocks noGrp="1"/>
          </p:cNvSpPr>
          <p:nvPr>
            <p:ph idx="1"/>
          </p:nvPr>
        </p:nvSpPr>
        <p:spPr/>
        <p:txBody>
          <a:bodyPr/>
          <a:lstStyle/>
          <a:p>
            <a:r>
              <a:rPr lang="en-US" dirty="0"/>
              <a:t>Notice to Employee</a:t>
            </a:r>
          </a:p>
          <a:p>
            <a:r>
              <a:rPr lang="en-US" dirty="0"/>
              <a:t>Return to work</a:t>
            </a:r>
          </a:p>
          <a:p>
            <a:r>
              <a:rPr lang="en-US" dirty="0"/>
              <a:t>The Health Care Provider Certification</a:t>
            </a:r>
          </a:p>
        </p:txBody>
      </p:sp>
      <p:sp>
        <p:nvSpPr>
          <p:cNvPr id="4" name="Slide Number Placeholder 3">
            <a:extLst>
              <a:ext uri="{FF2B5EF4-FFF2-40B4-BE49-F238E27FC236}">
                <a16:creationId xmlns:a16="http://schemas.microsoft.com/office/drawing/2014/main" id="{FB098ACB-5483-4949-9CD7-91D5FDE1AB39}"/>
              </a:ext>
            </a:extLst>
          </p:cNvPr>
          <p:cNvSpPr>
            <a:spLocks noGrp="1"/>
          </p:cNvSpPr>
          <p:nvPr>
            <p:ph type="sldNum" sz="quarter" idx="12"/>
          </p:nvPr>
        </p:nvSpPr>
        <p:spPr/>
        <p:txBody>
          <a:bodyPr/>
          <a:lstStyle/>
          <a:p>
            <a:fld id="{CDCD9867-40A7-4A3D-8A23-F2A7CFEA6BBE}" type="slidenum">
              <a:rPr lang="en-US" smtClean="0"/>
              <a:t>83</a:t>
            </a:fld>
            <a:endParaRPr lang="en-US" dirty="0"/>
          </a:p>
        </p:txBody>
      </p:sp>
    </p:spTree>
    <p:extLst>
      <p:ext uri="{BB962C8B-B14F-4D97-AF65-F5344CB8AC3E}">
        <p14:creationId xmlns:p14="http://schemas.microsoft.com/office/powerpoint/2010/main" val="2783311349"/>
      </p:ext>
    </p:extLst>
  </p:cSld>
  <p:clrMapOvr>
    <a:masterClrMapping/>
  </p:clrMapOvr>
  <p:transition spd="slow"/>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Notice to Employer</a:t>
            </a:r>
          </a:p>
        </p:txBody>
      </p:sp>
      <p:sp>
        <p:nvSpPr>
          <p:cNvPr id="3" name="Content Placeholder 2"/>
          <p:cNvSpPr>
            <a:spLocks noGrp="1"/>
          </p:cNvSpPr>
          <p:nvPr>
            <p:ph idx="1"/>
          </p:nvPr>
        </p:nvSpPr>
        <p:spPr/>
        <p:txBody>
          <a:bodyPr>
            <a:normAutofit fontScale="92500" lnSpcReduction="10000"/>
          </a:bodyPr>
          <a:lstStyle/>
          <a:p>
            <a:pPr marL="457200" indent="-457200">
              <a:buFont typeface="Arial" panose="020B0604020202020204" pitchFamily="34" charset="0"/>
              <a:buChar char="•"/>
            </a:pPr>
            <a:r>
              <a:rPr lang="en-US" sz="2800" dirty="0"/>
              <a:t>Notice need not be formal request using specific words noticing the need for FMLA</a:t>
            </a:r>
          </a:p>
          <a:p>
            <a:pPr marL="457200" indent="-457200">
              <a:buFont typeface="Arial" panose="020B0604020202020204" pitchFamily="34" charset="0"/>
              <a:buChar char="•"/>
            </a:pPr>
            <a:r>
              <a:rPr lang="en-US" sz="2800" dirty="0"/>
              <a:t>Obligation:  Provide employer with information sufficient to indicate the existence of a serious health condition (“SHC”):</a:t>
            </a:r>
          </a:p>
          <a:p>
            <a:pPr marL="1200150" lvl="1" indent="-457200"/>
            <a:r>
              <a:rPr lang="en-US" sz="2600" dirty="0"/>
              <a:t>Absence lasting more than 3 calendar days</a:t>
            </a:r>
          </a:p>
          <a:p>
            <a:pPr marL="1200150" lvl="1" indent="-457200"/>
            <a:r>
              <a:rPr lang="en-US" sz="2600" dirty="0"/>
              <a:t>Description of reason for leave/absence indicates a SHC</a:t>
            </a:r>
          </a:p>
          <a:p>
            <a:pPr marL="1200150" lvl="1" indent="-457200"/>
            <a:r>
              <a:rPr lang="en-US" sz="2600" dirty="0"/>
              <a:t>Prior SHC and possibility of linkage</a:t>
            </a:r>
          </a:p>
        </p:txBody>
      </p:sp>
      <p:sp>
        <p:nvSpPr>
          <p:cNvPr id="5" name="Slide Number Placeholder 4">
            <a:extLst>
              <a:ext uri="{FF2B5EF4-FFF2-40B4-BE49-F238E27FC236}">
                <a16:creationId xmlns:a16="http://schemas.microsoft.com/office/drawing/2014/main" id="{8D158D1A-6CAE-4DC5-8F2C-B062C27F22D3}"/>
              </a:ext>
            </a:extLst>
          </p:cNvPr>
          <p:cNvSpPr>
            <a:spLocks noGrp="1"/>
          </p:cNvSpPr>
          <p:nvPr>
            <p:ph type="sldNum" sz="quarter" idx="12"/>
          </p:nvPr>
        </p:nvSpPr>
        <p:spPr/>
        <p:txBody>
          <a:bodyPr/>
          <a:lstStyle/>
          <a:p>
            <a:fld id="{CDCD9867-40A7-4A3D-8A23-F2A7CFEA6BBE}" type="slidenum">
              <a:rPr lang="en-US" smtClean="0"/>
              <a:t>84</a:t>
            </a:fld>
            <a:endParaRPr lang="en-US" dirty="0"/>
          </a:p>
        </p:txBody>
      </p:sp>
    </p:spTree>
    <p:extLst>
      <p:ext uri="{BB962C8B-B14F-4D97-AF65-F5344CB8AC3E}">
        <p14:creationId xmlns:p14="http://schemas.microsoft.com/office/powerpoint/2010/main" val="35871321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Notice to Employer</a:t>
            </a:r>
            <a:r>
              <a:rPr lang="en-US" sz="2800" b="1" dirty="0"/>
              <a:t> (cont.)</a:t>
            </a:r>
            <a:endParaRPr lang="en-US" sz="4000" b="1" dirty="0"/>
          </a:p>
        </p:txBody>
      </p:sp>
      <p:sp>
        <p:nvSpPr>
          <p:cNvPr id="3" name="Content Placeholder 2"/>
          <p:cNvSpPr>
            <a:spLocks noGrp="1"/>
          </p:cNvSpPr>
          <p:nvPr>
            <p:ph idx="1"/>
          </p:nvPr>
        </p:nvSpPr>
        <p:spPr/>
        <p:txBody>
          <a:bodyPr/>
          <a:lstStyle/>
          <a:p>
            <a:r>
              <a:rPr lang="en-US" dirty="0"/>
              <a:t>Practical Issues:</a:t>
            </a:r>
          </a:p>
          <a:p>
            <a:pPr lvl="1"/>
            <a:r>
              <a:rPr lang="en-US" dirty="0"/>
              <a:t>Do not wait for specific words</a:t>
            </a:r>
          </a:p>
          <a:p>
            <a:pPr lvl="1"/>
            <a:r>
              <a:rPr lang="en-US" dirty="0"/>
              <a:t>Make clear all call-in procedures – who, what, when</a:t>
            </a:r>
          </a:p>
          <a:p>
            <a:pPr lvl="1"/>
            <a:r>
              <a:rPr lang="en-US" dirty="0"/>
              <a:t>Enforce call-in expectations</a:t>
            </a:r>
          </a:p>
          <a:p>
            <a:pPr lvl="1"/>
            <a:r>
              <a:rPr lang="en-US" dirty="0"/>
              <a:t>Watch out for the sneaky ADA and Wisconsin Disability Laws</a:t>
            </a:r>
          </a:p>
        </p:txBody>
      </p:sp>
      <p:sp>
        <p:nvSpPr>
          <p:cNvPr id="5" name="Slide Number Placeholder 4">
            <a:extLst>
              <a:ext uri="{FF2B5EF4-FFF2-40B4-BE49-F238E27FC236}">
                <a16:creationId xmlns:a16="http://schemas.microsoft.com/office/drawing/2014/main" id="{02AEB840-7CD5-48A6-B011-2723B66D2848}"/>
              </a:ext>
            </a:extLst>
          </p:cNvPr>
          <p:cNvSpPr>
            <a:spLocks noGrp="1"/>
          </p:cNvSpPr>
          <p:nvPr>
            <p:ph type="sldNum" sz="quarter" idx="12"/>
          </p:nvPr>
        </p:nvSpPr>
        <p:spPr/>
        <p:txBody>
          <a:bodyPr/>
          <a:lstStyle/>
          <a:p>
            <a:fld id="{CDCD9867-40A7-4A3D-8A23-F2A7CFEA6BBE}" type="slidenum">
              <a:rPr lang="en-US" smtClean="0"/>
              <a:t>85</a:t>
            </a:fld>
            <a:endParaRPr lang="en-US" dirty="0"/>
          </a:p>
        </p:txBody>
      </p:sp>
    </p:spTree>
    <p:extLst>
      <p:ext uri="{BB962C8B-B14F-4D97-AF65-F5344CB8AC3E}">
        <p14:creationId xmlns:p14="http://schemas.microsoft.com/office/powerpoint/2010/main" val="413203651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Notice to Employer </a:t>
            </a:r>
            <a:r>
              <a:rPr lang="en-US" sz="2800" b="1" dirty="0"/>
              <a:t>(cont.)</a:t>
            </a:r>
          </a:p>
        </p:txBody>
      </p:sp>
      <p:sp>
        <p:nvSpPr>
          <p:cNvPr id="3" name="Content Placeholder 2"/>
          <p:cNvSpPr>
            <a:spLocks noGrp="1"/>
          </p:cNvSpPr>
          <p:nvPr>
            <p:ph idx="1"/>
          </p:nvPr>
        </p:nvSpPr>
        <p:spPr>
          <a:xfrm>
            <a:off x="142043" y="1740023"/>
            <a:ext cx="8773357" cy="4127378"/>
          </a:xfrm>
        </p:spPr>
        <p:txBody>
          <a:bodyPr>
            <a:normAutofit fontScale="77500" lnSpcReduction="20000"/>
          </a:bodyPr>
          <a:lstStyle/>
          <a:p>
            <a:r>
              <a:rPr lang="en-US" dirty="0"/>
              <a:t>Concern: Employees may request not to use FMLA, even if you maintain a policy requiring employees to use paid substitutes.  Employer left in the middle-classify as FMLA absent specific request.</a:t>
            </a:r>
          </a:p>
          <a:p>
            <a:r>
              <a:rPr lang="en-US" i="1" dirty="0"/>
              <a:t>Escriba v. Foster Poultry Farms </a:t>
            </a:r>
            <a:r>
              <a:rPr lang="en-US" dirty="0"/>
              <a:t>(9</a:t>
            </a:r>
            <a:r>
              <a:rPr lang="en-US" baseline="30000" dirty="0"/>
              <a:t>th</a:t>
            </a:r>
            <a:r>
              <a:rPr lang="en-US" dirty="0"/>
              <a:t> Cir., 2014)</a:t>
            </a:r>
          </a:p>
          <a:p>
            <a:pPr lvl="1"/>
            <a:r>
              <a:rPr lang="en-US" dirty="0"/>
              <a:t>Employee requested vacation to care for ill father but denied FMLA leave in order to preserve it for future use.</a:t>
            </a:r>
          </a:p>
          <a:p>
            <a:pPr lvl="1"/>
            <a:r>
              <a:rPr lang="en-US" dirty="0"/>
              <a:t>The Ninth Circuit concluded an employee can affirmatively decline to use FMLA leave, even if the underlying reason for seeking the leave would have invoked FMLA protection.  But-what about STD/sick leave – different answer?</a:t>
            </a:r>
          </a:p>
        </p:txBody>
      </p:sp>
      <p:sp>
        <p:nvSpPr>
          <p:cNvPr id="5" name="Slide Number Placeholder 4">
            <a:extLst>
              <a:ext uri="{FF2B5EF4-FFF2-40B4-BE49-F238E27FC236}">
                <a16:creationId xmlns:a16="http://schemas.microsoft.com/office/drawing/2014/main" id="{EFC1FB24-42E7-4188-9774-D40694F4FD22}"/>
              </a:ext>
            </a:extLst>
          </p:cNvPr>
          <p:cNvSpPr>
            <a:spLocks noGrp="1"/>
          </p:cNvSpPr>
          <p:nvPr>
            <p:ph type="sldNum" sz="quarter" idx="12"/>
          </p:nvPr>
        </p:nvSpPr>
        <p:spPr/>
        <p:txBody>
          <a:bodyPr/>
          <a:lstStyle/>
          <a:p>
            <a:fld id="{CDCD9867-40A7-4A3D-8A23-F2A7CFEA6BBE}" type="slidenum">
              <a:rPr lang="en-US" smtClean="0"/>
              <a:t>86</a:t>
            </a:fld>
            <a:endParaRPr lang="en-US" dirty="0"/>
          </a:p>
        </p:txBody>
      </p:sp>
    </p:spTree>
    <p:extLst>
      <p:ext uri="{BB962C8B-B14F-4D97-AF65-F5344CB8AC3E}">
        <p14:creationId xmlns:p14="http://schemas.microsoft.com/office/powerpoint/2010/main" val="366696674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Notice to Employee</a:t>
            </a:r>
            <a:endParaRPr lang="en-US" sz="2800" b="1" dirty="0"/>
          </a:p>
        </p:txBody>
      </p:sp>
      <p:sp>
        <p:nvSpPr>
          <p:cNvPr id="3" name="Content Placeholder 2"/>
          <p:cNvSpPr>
            <a:spLocks noGrp="1"/>
          </p:cNvSpPr>
          <p:nvPr>
            <p:ph idx="1"/>
          </p:nvPr>
        </p:nvSpPr>
        <p:spPr>
          <a:xfrm>
            <a:off x="457200" y="1707613"/>
            <a:ext cx="8077200" cy="3854987"/>
          </a:xfrm>
        </p:spPr>
        <p:txBody>
          <a:bodyPr>
            <a:normAutofit lnSpcReduction="10000"/>
          </a:bodyPr>
          <a:lstStyle/>
          <a:p>
            <a:r>
              <a:rPr lang="en-US" dirty="0"/>
              <a:t>Trends of decisions is that employee must have actual notice – not presumption of notice given</a:t>
            </a:r>
          </a:p>
          <a:p>
            <a:pPr lvl="1"/>
            <a:r>
              <a:rPr lang="en-US" dirty="0"/>
              <a:t> E-mail – read receipt</a:t>
            </a:r>
          </a:p>
          <a:p>
            <a:pPr lvl="1"/>
            <a:r>
              <a:rPr lang="en-US" dirty="0"/>
              <a:t>Hand delivery</a:t>
            </a:r>
          </a:p>
          <a:p>
            <a:pPr lvl="1"/>
            <a:r>
              <a:rPr lang="en-US" dirty="0"/>
              <a:t>Certified Mail?</a:t>
            </a:r>
          </a:p>
          <a:p>
            <a:pPr lvl="1"/>
            <a:r>
              <a:rPr lang="en-US" dirty="0"/>
              <a:t>Policy clarity</a:t>
            </a:r>
          </a:p>
        </p:txBody>
      </p:sp>
      <p:sp>
        <p:nvSpPr>
          <p:cNvPr id="5" name="Slide Number Placeholder 4">
            <a:extLst>
              <a:ext uri="{FF2B5EF4-FFF2-40B4-BE49-F238E27FC236}">
                <a16:creationId xmlns:a16="http://schemas.microsoft.com/office/drawing/2014/main" id="{6D0223AE-0FD9-4005-9D61-5D4F8E7B4874}"/>
              </a:ext>
            </a:extLst>
          </p:cNvPr>
          <p:cNvSpPr>
            <a:spLocks noGrp="1"/>
          </p:cNvSpPr>
          <p:nvPr>
            <p:ph type="sldNum" sz="quarter" idx="12"/>
          </p:nvPr>
        </p:nvSpPr>
        <p:spPr/>
        <p:txBody>
          <a:bodyPr/>
          <a:lstStyle/>
          <a:p>
            <a:fld id="{CDCD9867-40A7-4A3D-8A23-F2A7CFEA6BBE}" type="slidenum">
              <a:rPr lang="en-US" smtClean="0"/>
              <a:t>87</a:t>
            </a:fld>
            <a:endParaRPr lang="en-US" dirty="0"/>
          </a:p>
        </p:txBody>
      </p:sp>
    </p:spTree>
    <p:extLst>
      <p:ext uri="{BB962C8B-B14F-4D97-AF65-F5344CB8AC3E}">
        <p14:creationId xmlns:p14="http://schemas.microsoft.com/office/powerpoint/2010/main" val="418238797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Notice to Employee </a:t>
            </a:r>
            <a:r>
              <a:rPr lang="en-US" sz="2800" b="1" dirty="0"/>
              <a:t>(cont.)</a:t>
            </a:r>
          </a:p>
        </p:txBody>
      </p:sp>
      <p:sp>
        <p:nvSpPr>
          <p:cNvPr id="3" name="Content Placeholder 2"/>
          <p:cNvSpPr>
            <a:spLocks noGrp="1"/>
          </p:cNvSpPr>
          <p:nvPr>
            <p:ph idx="1"/>
          </p:nvPr>
        </p:nvSpPr>
        <p:spPr>
          <a:xfrm>
            <a:off x="457200" y="1806765"/>
            <a:ext cx="8077200" cy="3755835"/>
          </a:xfrm>
        </p:spPr>
        <p:txBody>
          <a:bodyPr>
            <a:normAutofit fontScale="77500" lnSpcReduction="20000"/>
          </a:bodyPr>
          <a:lstStyle/>
          <a:p>
            <a:r>
              <a:rPr lang="en-US" dirty="0"/>
              <a:t>Key Notices</a:t>
            </a:r>
          </a:p>
          <a:p>
            <a:pPr lvl="1"/>
            <a:r>
              <a:rPr lang="en-US" dirty="0"/>
              <a:t>Requirements for taking leave request, HCP Certification</a:t>
            </a:r>
          </a:p>
          <a:p>
            <a:pPr lvl="2"/>
            <a:r>
              <a:rPr lang="en-US" dirty="0"/>
              <a:t>Policy</a:t>
            </a:r>
          </a:p>
          <a:p>
            <a:pPr lvl="2"/>
            <a:r>
              <a:rPr lang="en-US" dirty="0"/>
              <a:t>Posting</a:t>
            </a:r>
          </a:p>
          <a:p>
            <a:pPr lvl="2"/>
            <a:r>
              <a:rPr lang="en-US" dirty="0"/>
              <a:t>Acknowledgments</a:t>
            </a:r>
          </a:p>
          <a:p>
            <a:pPr lvl="1"/>
            <a:r>
              <a:rPr lang="en-US" dirty="0"/>
              <a:t>Notice of Rights</a:t>
            </a:r>
          </a:p>
          <a:p>
            <a:pPr lvl="1"/>
            <a:r>
              <a:rPr lang="en-US" dirty="0"/>
              <a:t>Notice of Eligibility</a:t>
            </a:r>
          </a:p>
          <a:p>
            <a:pPr lvl="1"/>
            <a:r>
              <a:rPr lang="en-US" dirty="0"/>
              <a:t>Notice of Designation</a:t>
            </a:r>
          </a:p>
          <a:p>
            <a:pPr lvl="1"/>
            <a:endParaRPr lang="en-US" dirty="0"/>
          </a:p>
        </p:txBody>
      </p:sp>
      <p:sp>
        <p:nvSpPr>
          <p:cNvPr id="5" name="Slide Number Placeholder 4">
            <a:extLst>
              <a:ext uri="{FF2B5EF4-FFF2-40B4-BE49-F238E27FC236}">
                <a16:creationId xmlns:a16="http://schemas.microsoft.com/office/drawing/2014/main" id="{E20A577B-4291-44AF-A93A-2655DF37F76E}"/>
              </a:ext>
            </a:extLst>
          </p:cNvPr>
          <p:cNvSpPr>
            <a:spLocks noGrp="1"/>
          </p:cNvSpPr>
          <p:nvPr>
            <p:ph type="sldNum" sz="quarter" idx="12"/>
          </p:nvPr>
        </p:nvSpPr>
        <p:spPr/>
        <p:txBody>
          <a:bodyPr/>
          <a:lstStyle/>
          <a:p>
            <a:fld id="{CDCD9867-40A7-4A3D-8A23-F2A7CFEA6BBE}" type="slidenum">
              <a:rPr lang="en-US" smtClean="0"/>
              <a:t>88</a:t>
            </a:fld>
            <a:endParaRPr lang="en-US" dirty="0"/>
          </a:p>
        </p:txBody>
      </p:sp>
    </p:spTree>
    <p:extLst>
      <p:ext uri="{BB962C8B-B14F-4D97-AF65-F5344CB8AC3E}">
        <p14:creationId xmlns:p14="http://schemas.microsoft.com/office/powerpoint/2010/main" val="181428885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54070"/>
            <a:ext cx="8686800" cy="705079"/>
          </a:xfrm>
        </p:spPr>
        <p:txBody>
          <a:bodyPr/>
          <a:lstStyle/>
          <a:p>
            <a:r>
              <a:rPr lang="en-US" sz="4000" b="1" dirty="0"/>
              <a:t>Return to Work</a:t>
            </a:r>
            <a:endParaRPr lang="en-US" sz="2800" b="1" dirty="0"/>
          </a:p>
        </p:txBody>
      </p:sp>
      <p:sp>
        <p:nvSpPr>
          <p:cNvPr id="3" name="Content Placeholder 2"/>
          <p:cNvSpPr>
            <a:spLocks noGrp="1"/>
          </p:cNvSpPr>
          <p:nvPr>
            <p:ph idx="1"/>
          </p:nvPr>
        </p:nvSpPr>
        <p:spPr>
          <a:xfrm>
            <a:off x="457200" y="1718631"/>
            <a:ext cx="8077200" cy="4072570"/>
          </a:xfrm>
        </p:spPr>
        <p:txBody>
          <a:bodyPr>
            <a:normAutofit fontScale="92500" lnSpcReduction="20000"/>
          </a:bodyPr>
          <a:lstStyle/>
          <a:p>
            <a:r>
              <a:rPr lang="en-US" dirty="0"/>
              <a:t>Define Notice Expectations – when are you to receive return to work information (2 days, week before return?)</a:t>
            </a:r>
          </a:p>
          <a:p>
            <a:r>
              <a:rPr lang="en-US" dirty="0"/>
              <a:t>Fitness for Duty – exceptions to requirements</a:t>
            </a:r>
          </a:p>
          <a:p>
            <a:r>
              <a:rPr lang="en-US" dirty="0"/>
              <a:t>100% healed policies/no light-duty if not work-related</a:t>
            </a:r>
          </a:p>
          <a:p>
            <a:r>
              <a:rPr lang="en-US" dirty="0"/>
              <a:t>WATCH OUT!  ADA/Wisconsin Disability Law</a:t>
            </a:r>
          </a:p>
        </p:txBody>
      </p:sp>
      <p:sp>
        <p:nvSpPr>
          <p:cNvPr id="5" name="Slide Number Placeholder 4">
            <a:extLst>
              <a:ext uri="{FF2B5EF4-FFF2-40B4-BE49-F238E27FC236}">
                <a16:creationId xmlns:a16="http://schemas.microsoft.com/office/drawing/2014/main" id="{CA2C529C-4DB3-4546-B651-1EACDEEFF15D}"/>
              </a:ext>
            </a:extLst>
          </p:cNvPr>
          <p:cNvSpPr>
            <a:spLocks noGrp="1"/>
          </p:cNvSpPr>
          <p:nvPr>
            <p:ph type="sldNum" sz="quarter" idx="12"/>
          </p:nvPr>
        </p:nvSpPr>
        <p:spPr/>
        <p:txBody>
          <a:bodyPr/>
          <a:lstStyle/>
          <a:p>
            <a:fld id="{CDCD9867-40A7-4A3D-8A23-F2A7CFEA6BBE}" type="slidenum">
              <a:rPr lang="en-US" smtClean="0"/>
              <a:t>89</a:t>
            </a:fld>
            <a:endParaRPr lang="en-US" dirty="0"/>
          </a:p>
        </p:txBody>
      </p:sp>
    </p:spTree>
    <p:extLst>
      <p:ext uri="{BB962C8B-B14F-4D97-AF65-F5344CB8AC3E}">
        <p14:creationId xmlns:p14="http://schemas.microsoft.com/office/powerpoint/2010/main" val="2434621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noChangeArrowheads="1"/>
          </p:cNvSpPr>
          <p:nvPr>
            <p:ph type="title"/>
          </p:nvPr>
        </p:nvSpPr>
        <p:spPr>
          <a:ln>
            <a:noFill/>
          </a:ln>
        </p:spPr>
        <p:txBody>
          <a:bodyPr/>
          <a:lstStyle/>
          <a:p>
            <a:pPr eaLnBrk="1" hangingPunct="1"/>
            <a:r>
              <a:rPr lang="en-US" altLang="en-US" sz="4000" b="1" dirty="0"/>
              <a:t>Salary Basis Test</a:t>
            </a:r>
          </a:p>
        </p:txBody>
      </p:sp>
      <p:sp>
        <p:nvSpPr>
          <p:cNvPr id="46083" name="Content Placeholder 2"/>
          <p:cNvSpPr>
            <a:spLocks noGrp="1" noChangeArrowheads="1"/>
          </p:cNvSpPr>
          <p:nvPr>
            <p:ph idx="1"/>
          </p:nvPr>
        </p:nvSpPr>
        <p:spPr>
          <a:xfrm>
            <a:off x="228600" y="1846556"/>
            <a:ext cx="8604682" cy="4151020"/>
          </a:xfrm>
          <a:ln>
            <a:noFill/>
          </a:ln>
        </p:spPr>
        <p:txBody>
          <a:bodyPr/>
          <a:lstStyle/>
          <a:p>
            <a:pPr eaLnBrk="1" hangingPunct="1">
              <a:spcBef>
                <a:spcPts val="600"/>
              </a:spcBef>
              <a:spcAft>
                <a:spcPts val="600"/>
              </a:spcAft>
              <a:buFontTx/>
              <a:buNone/>
            </a:pPr>
            <a:r>
              <a:rPr altLang="en-US" sz="2800" dirty="0"/>
              <a:t>The salary basis test generally requires that:</a:t>
            </a:r>
          </a:p>
          <a:p>
            <a:pPr eaLnBrk="1" hangingPunct="1">
              <a:spcBef>
                <a:spcPts val="600"/>
              </a:spcBef>
              <a:spcAft>
                <a:spcPts val="600"/>
              </a:spcAft>
            </a:pPr>
            <a:r>
              <a:rPr altLang="en-US" sz="2400" dirty="0"/>
              <a:t>The employee be paid a predetermined salary of at least $</a:t>
            </a:r>
            <a:r>
              <a:rPr lang="en-US" altLang="en-US" sz="2400" dirty="0"/>
              <a:t>684</a:t>
            </a:r>
            <a:r>
              <a:rPr altLang="en-US" sz="2400" dirty="0"/>
              <a:t> a week</a:t>
            </a:r>
            <a:r>
              <a:rPr lang="en-US" altLang="en-US" sz="2400" dirty="0"/>
              <a:t> ($35,568 annually)</a:t>
            </a:r>
            <a:endParaRPr altLang="en-US" sz="2400" dirty="0"/>
          </a:p>
          <a:p>
            <a:pPr eaLnBrk="1" hangingPunct="1">
              <a:spcBef>
                <a:spcPts val="600"/>
              </a:spcBef>
              <a:spcAft>
                <a:spcPts val="600"/>
              </a:spcAft>
            </a:pPr>
            <a:r>
              <a:rPr altLang="en-US" sz="2400" dirty="0"/>
              <a:t>The salary is not reduced because of the quality or quantity of the employee</a:t>
            </a:r>
            <a:r>
              <a:rPr lang="en-GB" altLang="en-US" sz="2400" dirty="0"/>
              <a:t>'</a:t>
            </a:r>
            <a:r>
              <a:rPr altLang="en-US" sz="2400" dirty="0"/>
              <a:t>s work</a:t>
            </a:r>
          </a:p>
          <a:p>
            <a:pPr eaLnBrk="1" hangingPunct="1">
              <a:spcBef>
                <a:spcPts val="600"/>
              </a:spcBef>
              <a:spcAft>
                <a:spcPts val="600"/>
              </a:spcAft>
            </a:pPr>
            <a:r>
              <a:rPr altLang="en-US" sz="2400" dirty="0"/>
              <a:t>The employer does not make any improper deductions from the salary</a:t>
            </a:r>
            <a:endParaRPr altLang="en-US" sz="1600" dirty="0"/>
          </a:p>
        </p:txBody>
      </p:sp>
      <p:sp>
        <p:nvSpPr>
          <p:cNvPr id="2" name="Slide Number Placeholder 1"/>
          <p:cNvSpPr>
            <a:spLocks noGrp="1"/>
          </p:cNvSpPr>
          <p:nvPr>
            <p:ph type="sldNum" sz="quarter" idx="12"/>
          </p:nvPr>
        </p:nvSpPr>
        <p:spPr/>
        <p:txBody>
          <a:bodyPr/>
          <a:lstStyle/>
          <a:p>
            <a:pPr>
              <a:defRPr/>
            </a:pPr>
            <a:fld id="{51277B72-92A5-4EFE-B7B1-691EC02D92B0}" type="slidenum">
              <a:rPr lang="en-US" smtClean="0"/>
              <a:pPr>
                <a:defRPr/>
              </a:pPr>
              <a:t>9</a:t>
            </a:fld>
            <a:endParaRPr lang="en-US" dirty="0"/>
          </a:p>
        </p:txBody>
      </p:sp>
    </p:spTree>
    <p:extLst>
      <p:ext uri="{BB962C8B-B14F-4D97-AF65-F5344CB8AC3E}">
        <p14:creationId xmlns:p14="http://schemas.microsoft.com/office/powerpoint/2010/main" val="149519235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3213"/>
            <a:ext cx="8229600" cy="1118211"/>
          </a:xfrm>
        </p:spPr>
        <p:txBody>
          <a:bodyPr>
            <a:normAutofit fontScale="90000"/>
          </a:bodyPr>
          <a:lstStyle/>
          <a:p>
            <a:r>
              <a:rPr lang="en-US" b="1" dirty="0"/>
              <a:t>Reduced Leave Schedule and </a:t>
            </a:r>
            <a:br>
              <a:rPr lang="en-US" b="1" dirty="0"/>
            </a:br>
            <a:r>
              <a:rPr lang="en-US" b="1" dirty="0"/>
              <a:t>Work Related Injuries</a:t>
            </a:r>
          </a:p>
        </p:txBody>
      </p:sp>
      <p:sp>
        <p:nvSpPr>
          <p:cNvPr id="3" name="Content Placeholder 2"/>
          <p:cNvSpPr>
            <a:spLocks noGrp="1"/>
          </p:cNvSpPr>
          <p:nvPr>
            <p:ph idx="1"/>
          </p:nvPr>
        </p:nvSpPr>
        <p:spPr>
          <a:xfrm>
            <a:off x="228600" y="2236424"/>
            <a:ext cx="8763000" cy="3630975"/>
          </a:xfrm>
        </p:spPr>
        <p:txBody>
          <a:bodyPr/>
          <a:lstStyle/>
          <a:p>
            <a:pPr marL="457200" indent="-457200">
              <a:spcBef>
                <a:spcPts val="600"/>
              </a:spcBef>
              <a:buFont typeface="Arial" panose="020B0604020202020204" pitchFamily="34" charset="0"/>
              <a:buChar char="•"/>
            </a:pPr>
            <a:r>
              <a:rPr lang="en-US" dirty="0"/>
              <a:t>Working less than regular hours of work</a:t>
            </a:r>
          </a:p>
          <a:p>
            <a:pPr marL="457200" indent="-457200">
              <a:spcBef>
                <a:spcPts val="600"/>
              </a:spcBef>
              <a:buFont typeface="Arial" panose="020B0604020202020204" pitchFamily="34" charset="0"/>
              <a:buChar char="•"/>
            </a:pPr>
            <a:r>
              <a:rPr lang="en-US" dirty="0"/>
              <a:t>Intermittent Leave</a:t>
            </a:r>
          </a:p>
          <a:p>
            <a:pPr marL="457200" indent="-457200">
              <a:spcBef>
                <a:spcPts val="600"/>
              </a:spcBef>
              <a:buFont typeface="Arial" panose="020B0604020202020204" pitchFamily="34" charset="0"/>
              <a:buChar char="•"/>
            </a:pPr>
            <a:r>
              <a:rPr lang="en-US" dirty="0"/>
              <a:t>Defining Reduced Leave Schedule</a:t>
            </a:r>
          </a:p>
          <a:p>
            <a:pPr marL="457200" indent="-457200">
              <a:spcBef>
                <a:spcPts val="600"/>
              </a:spcBef>
              <a:buFont typeface="Arial" panose="020B0604020202020204" pitchFamily="34" charset="0"/>
              <a:buChar char="•"/>
            </a:pPr>
            <a:r>
              <a:rPr lang="en-US" dirty="0"/>
              <a:t>Term of Request – Duration/Permanency</a:t>
            </a:r>
          </a:p>
          <a:p>
            <a:pPr marL="457200" indent="-457200">
              <a:spcBef>
                <a:spcPts val="600"/>
              </a:spcBef>
              <a:buFont typeface="Arial" panose="020B0604020202020204" pitchFamily="34" charset="0"/>
              <a:buChar char="•"/>
            </a:pPr>
            <a:r>
              <a:rPr lang="en-US" dirty="0"/>
              <a:t>Work-related v. Non-work-related – Difference?</a:t>
            </a:r>
          </a:p>
        </p:txBody>
      </p:sp>
      <p:sp>
        <p:nvSpPr>
          <p:cNvPr id="5" name="Slide Number Placeholder 4">
            <a:extLst>
              <a:ext uri="{FF2B5EF4-FFF2-40B4-BE49-F238E27FC236}">
                <a16:creationId xmlns:a16="http://schemas.microsoft.com/office/drawing/2014/main" id="{E8DD6142-1A08-4652-B0D3-05A1AACBACE2}"/>
              </a:ext>
            </a:extLst>
          </p:cNvPr>
          <p:cNvSpPr>
            <a:spLocks noGrp="1"/>
          </p:cNvSpPr>
          <p:nvPr>
            <p:ph type="sldNum" sz="quarter" idx="12"/>
          </p:nvPr>
        </p:nvSpPr>
        <p:spPr/>
        <p:txBody>
          <a:bodyPr/>
          <a:lstStyle/>
          <a:p>
            <a:fld id="{CDCD9867-40A7-4A3D-8A23-F2A7CFEA6BBE}" type="slidenum">
              <a:rPr lang="en-US" smtClean="0"/>
              <a:t>90</a:t>
            </a:fld>
            <a:endParaRPr lang="en-US" dirty="0"/>
          </a:p>
        </p:txBody>
      </p:sp>
    </p:spTree>
    <p:extLst>
      <p:ext uri="{BB962C8B-B14F-4D97-AF65-F5344CB8AC3E}">
        <p14:creationId xmlns:p14="http://schemas.microsoft.com/office/powerpoint/2010/main" val="362716952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5DC57-464C-4197-93E2-0456534ED310}"/>
              </a:ext>
            </a:extLst>
          </p:cNvPr>
          <p:cNvSpPr>
            <a:spLocks noGrp="1"/>
          </p:cNvSpPr>
          <p:nvPr>
            <p:ph type="title"/>
          </p:nvPr>
        </p:nvSpPr>
        <p:spPr>
          <a:xfrm>
            <a:off x="228600" y="838200"/>
            <a:ext cx="8686800" cy="597195"/>
          </a:xfrm>
        </p:spPr>
        <p:txBody>
          <a:bodyPr/>
          <a:lstStyle/>
          <a:p>
            <a:r>
              <a:rPr lang="en-US" sz="4000" b="1" dirty="0"/>
              <a:t>Scenario 3 – FMLA/ADA Interface</a:t>
            </a:r>
          </a:p>
        </p:txBody>
      </p:sp>
      <p:sp>
        <p:nvSpPr>
          <p:cNvPr id="3" name="Content Placeholder 2">
            <a:extLst>
              <a:ext uri="{FF2B5EF4-FFF2-40B4-BE49-F238E27FC236}">
                <a16:creationId xmlns:a16="http://schemas.microsoft.com/office/drawing/2014/main" id="{17C140A3-F4EC-4021-9C72-3475196B9BC1}"/>
              </a:ext>
            </a:extLst>
          </p:cNvPr>
          <p:cNvSpPr>
            <a:spLocks noGrp="1"/>
          </p:cNvSpPr>
          <p:nvPr>
            <p:ph idx="1"/>
          </p:nvPr>
        </p:nvSpPr>
        <p:spPr>
          <a:xfrm>
            <a:off x="228600" y="1562986"/>
            <a:ext cx="8763000" cy="4304414"/>
          </a:xfrm>
        </p:spPr>
        <p:txBody>
          <a:bodyPr/>
          <a:lstStyle/>
          <a:p>
            <a:pPr marL="0" indent="0">
              <a:buNone/>
            </a:pPr>
            <a:r>
              <a:rPr lang="en-US" sz="2400" dirty="0"/>
              <a:t>Toby took 10 weeks of FMLA for his injured hip, absent from work that time.  He has now provided you with the following restrictions from his health care provider: </a:t>
            </a:r>
          </a:p>
          <a:p>
            <a:pPr marL="400050" lvl="1" indent="0" algn="just">
              <a:buNone/>
            </a:pPr>
            <a:r>
              <a:rPr lang="en-US" sz="2000" dirty="0"/>
              <a:t>Toby has a 20 lb. lifting restriction, no lifting above shoulder; needs a work hardening plan of 2 hours per day for first week, 4 hours per day for second and third weeks and 8 hours thereafter.  No hours in excess of 8 per day permanent restriction to avoid reoccurrence.  Also-will have a permanent 25 lb. lifting restriction.</a:t>
            </a:r>
          </a:p>
          <a:p>
            <a:pPr>
              <a:buFont typeface="Wingdings" panose="05000000000000000000" pitchFamily="2" charset="2"/>
              <a:buChar char="Ø"/>
            </a:pPr>
            <a:r>
              <a:rPr lang="en-US" sz="2400" dirty="0"/>
              <a:t>Do you have enough information from the health care provider to determine: Continuing FMLA eligibility?</a:t>
            </a:r>
          </a:p>
        </p:txBody>
      </p:sp>
      <p:sp>
        <p:nvSpPr>
          <p:cNvPr id="4" name="Slide Number Placeholder 3">
            <a:extLst>
              <a:ext uri="{FF2B5EF4-FFF2-40B4-BE49-F238E27FC236}">
                <a16:creationId xmlns:a16="http://schemas.microsoft.com/office/drawing/2014/main" id="{2DF8400B-A052-4105-A2B2-8588C1AB8A43}"/>
              </a:ext>
            </a:extLst>
          </p:cNvPr>
          <p:cNvSpPr>
            <a:spLocks noGrp="1"/>
          </p:cNvSpPr>
          <p:nvPr>
            <p:ph type="sldNum" sz="quarter" idx="12"/>
          </p:nvPr>
        </p:nvSpPr>
        <p:spPr/>
        <p:txBody>
          <a:bodyPr/>
          <a:lstStyle/>
          <a:p>
            <a:fld id="{CDCD9867-40A7-4A3D-8A23-F2A7CFEA6BBE}" type="slidenum">
              <a:rPr lang="en-US" smtClean="0"/>
              <a:t>91</a:t>
            </a:fld>
            <a:endParaRPr lang="en-US" dirty="0"/>
          </a:p>
        </p:txBody>
      </p:sp>
    </p:spTree>
    <p:extLst>
      <p:ext uri="{BB962C8B-B14F-4D97-AF65-F5344CB8AC3E}">
        <p14:creationId xmlns:p14="http://schemas.microsoft.com/office/powerpoint/2010/main" val="3500924174"/>
      </p:ext>
    </p:extLst>
  </p:cSld>
  <p:clrMapOvr>
    <a:masterClrMapping/>
  </p:clrMapOvr>
  <p:transition spd="slow"/>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5DC57-464C-4197-93E2-0456534ED310}"/>
              </a:ext>
            </a:extLst>
          </p:cNvPr>
          <p:cNvSpPr>
            <a:spLocks noGrp="1"/>
          </p:cNvSpPr>
          <p:nvPr>
            <p:ph type="title"/>
          </p:nvPr>
        </p:nvSpPr>
        <p:spPr>
          <a:xfrm>
            <a:off x="0" y="712382"/>
            <a:ext cx="9069572" cy="723014"/>
          </a:xfrm>
        </p:spPr>
        <p:txBody>
          <a:bodyPr/>
          <a:lstStyle/>
          <a:p>
            <a:r>
              <a:rPr lang="en-US" sz="3600" b="1" dirty="0"/>
              <a:t>Scenario 3 – FMLA/ADA Interface </a:t>
            </a:r>
            <a:r>
              <a:rPr lang="en-US" sz="3200" b="1" dirty="0"/>
              <a:t>(cont.)</a:t>
            </a:r>
            <a:endParaRPr lang="en-US" sz="4000" b="1" dirty="0"/>
          </a:p>
        </p:txBody>
      </p:sp>
      <p:sp>
        <p:nvSpPr>
          <p:cNvPr id="3" name="Content Placeholder 2">
            <a:extLst>
              <a:ext uri="{FF2B5EF4-FFF2-40B4-BE49-F238E27FC236}">
                <a16:creationId xmlns:a16="http://schemas.microsoft.com/office/drawing/2014/main" id="{17C140A3-F4EC-4021-9C72-3475196B9BC1}"/>
              </a:ext>
            </a:extLst>
          </p:cNvPr>
          <p:cNvSpPr>
            <a:spLocks noGrp="1"/>
          </p:cNvSpPr>
          <p:nvPr>
            <p:ph idx="1"/>
          </p:nvPr>
        </p:nvSpPr>
        <p:spPr>
          <a:xfrm>
            <a:off x="228600" y="1562986"/>
            <a:ext cx="8763000" cy="4304414"/>
          </a:xfrm>
        </p:spPr>
        <p:txBody>
          <a:bodyPr/>
          <a:lstStyle/>
          <a:p>
            <a:pPr>
              <a:buFont typeface="Wingdings" panose="05000000000000000000" pitchFamily="2" charset="2"/>
              <a:buChar char="Ø"/>
            </a:pPr>
            <a:r>
              <a:rPr lang="en-US" sz="2400" dirty="0"/>
              <a:t>Do you have enough information from the health care provider to determine: ADA eligibility?</a:t>
            </a:r>
          </a:p>
          <a:p>
            <a:pPr>
              <a:buFont typeface="Wingdings" panose="05000000000000000000" pitchFamily="2" charset="2"/>
              <a:buChar char="Ø"/>
            </a:pPr>
            <a:r>
              <a:rPr lang="en-US" sz="2400" dirty="0"/>
              <a:t>Do you have enough information from the health care provider to determine: WI Disability law eligibility?</a:t>
            </a:r>
          </a:p>
          <a:p>
            <a:pPr>
              <a:buFont typeface="Wingdings" panose="05000000000000000000" pitchFamily="2" charset="2"/>
              <a:buChar char="Ø"/>
            </a:pPr>
            <a:r>
              <a:rPr lang="en-US" sz="2400" dirty="0"/>
              <a:t>Do you need to get additional leave?</a:t>
            </a:r>
          </a:p>
          <a:p>
            <a:pPr>
              <a:buFont typeface="Wingdings" panose="05000000000000000000" pitchFamily="2" charset="2"/>
              <a:buChar char="Ø"/>
            </a:pPr>
            <a:r>
              <a:rPr lang="en-US" sz="2400" dirty="0"/>
              <a:t>Does the 8 hour restriction constitute a limitation on a major life activity?  Or is it prophylactic in nature?</a:t>
            </a:r>
          </a:p>
          <a:p>
            <a:pPr>
              <a:buFont typeface="Wingdings" panose="05000000000000000000" pitchFamily="2" charset="2"/>
              <a:buChar char="Ø"/>
            </a:pPr>
            <a:endParaRPr lang="en-US" sz="2400" dirty="0"/>
          </a:p>
        </p:txBody>
      </p:sp>
      <p:sp>
        <p:nvSpPr>
          <p:cNvPr id="4" name="Slide Number Placeholder 3">
            <a:extLst>
              <a:ext uri="{FF2B5EF4-FFF2-40B4-BE49-F238E27FC236}">
                <a16:creationId xmlns:a16="http://schemas.microsoft.com/office/drawing/2014/main" id="{2DF8400B-A052-4105-A2B2-8588C1AB8A43}"/>
              </a:ext>
            </a:extLst>
          </p:cNvPr>
          <p:cNvSpPr>
            <a:spLocks noGrp="1"/>
          </p:cNvSpPr>
          <p:nvPr>
            <p:ph type="sldNum" sz="quarter" idx="12"/>
          </p:nvPr>
        </p:nvSpPr>
        <p:spPr/>
        <p:txBody>
          <a:bodyPr/>
          <a:lstStyle/>
          <a:p>
            <a:fld id="{CDCD9867-40A7-4A3D-8A23-F2A7CFEA6BBE}" type="slidenum">
              <a:rPr lang="en-US" smtClean="0"/>
              <a:t>92</a:t>
            </a:fld>
            <a:endParaRPr lang="en-US" dirty="0"/>
          </a:p>
        </p:txBody>
      </p:sp>
    </p:spTree>
    <p:extLst>
      <p:ext uri="{BB962C8B-B14F-4D97-AF65-F5344CB8AC3E}">
        <p14:creationId xmlns:p14="http://schemas.microsoft.com/office/powerpoint/2010/main" val="1044443438"/>
      </p:ext>
    </p:extLst>
  </p:cSld>
  <p:clrMapOvr>
    <a:masterClrMapping/>
  </p:clrMapOvr>
  <p:transition spd="slow"/>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49420"/>
            <a:ext cx="8686800" cy="762000"/>
          </a:xfrm>
        </p:spPr>
        <p:txBody>
          <a:bodyPr/>
          <a:lstStyle/>
          <a:p>
            <a:r>
              <a:rPr lang="en-US" sz="3600" b="1" dirty="0"/>
              <a:t>Best Practices</a:t>
            </a:r>
          </a:p>
        </p:txBody>
      </p:sp>
      <p:sp>
        <p:nvSpPr>
          <p:cNvPr id="3" name="Content Placeholder 2"/>
          <p:cNvSpPr>
            <a:spLocks noGrp="1"/>
          </p:cNvSpPr>
          <p:nvPr>
            <p:ph idx="1"/>
          </p:nvPr>
        </p:nvSpPr>
        <p:spPr>
          <a:xfrm>
            <a:off x="307072" y="1484786"/>
            <a:ext cx="8482086" cy="4355980"/>
          </a:xfrm>
        </p:spPr>
        <p:txBody>
          <a:bodyPr>
            <a:noAutofit/>
          </a:bodyPr>
          <a:lstStyle/>
          <a:p>
            <a:pPr marL="463550" lvl="1" indent="-349250">
              <a:lnSpc>
                <a:spcPct val="120000"/>
              </a:lnSpc>
              <a:spcBef>
                <a:spcPts val="1200"/>
              </a:spcBef>
              <a:buClr>
                <a:schemeClr val="accent1"/>
              </a:buClr>
              <a:buFont typeface="+mj-lt"/>
              <a:buAutoNum type="arabicPeriod"/>
            </a:pPr>
            <a:r>
              <a:rPr lang="en-US" sz="2000" dirty="0"/>
              <a:t>Communicate with employee the Policy of the employer on FMLA, absences and call-in obligations    </a:t>
            </a:r>
          </a:p>
          <a:p>
            <a:pPr marL="863600" lvl="2" indent="-349250">
              <a:spcBef>
                <a:spcPts val="1200"/>
              </a:spcBef>
              <a:buClr>
                <a:schemeClr val="accent1"/>
              </a:buClr>
            </a:pPr>
            <a:r>
              <a:rPr lang="en-US" sz="2000" dirty="0"/>
              <a:t>Who </a:t>
            </a:r>
          </a:p>
          <a:p>
            <a:pPr marL="863600" lvl="2" indent="-349250">
              <a:spcBef>
                <a:spcPts val="1200"/>
              </a:spcBef>
              <a:buClr>
                <a:schemeClr val="accent1"/>
              </a:buClr>
            </a:pPr>
            <a:r>
              <a:rPr lang="en-US" sz="2000" dirty="0"/>
              <a:t>What </a:t>
            </a:r>
          </a:p>
          <a:p>
            <a:pPr marL="863600" lvl="2" indent="-349250">
              <a:spcBef>
                <a:spcPts val="1200"/>
              </a:spcBef>
              <a:buClr>
                <a:schemeClr val="accent1"/>
              </a:buClr>
            </a:pPr>
            <a:r>
              <a:rPr lang="en-US" sz="2000" dirty="0"/>
              <a:t>When</a:t>
            </a:r>
          </a:p>
          <a:p>
            <a:pPr marL="463550" lvl="1" indent="-349250">
              <a:lnSpc>
                <a:spcPct val="120000"/>
              </a:lnSpc>
              <a:spcBef>
                <a:spcPts val="1200"/>
              </a:spcBef>
              <a:buClr>
                <a:schemeClr val="accent1"/>
              </a:buClr>
              <a:buFont typeface="+mj-lt"/>
              <a:buAutoNum type="arabicPeriod"/>
            </a:pPr>
            <a:r>
              <a:rPr lang="en-US" sz="2000" dirty="0"/>
              <a:t>Coordinate FMLA/ADA and workers compensation administrations (along with STD/LTD providers) on absence/leave communications</a:t>
            </a:r>
          </a:p>
          <a:p>
            <a:pPr marL="463550" lvl="1" indent="-349250">
              <a:lnSpc>
                <a:spcPct val="120000"/>
              </a:lnSpc>
              <a:spcBef>
                <a:spcPts val="1200"/>
              </a:spcBef>
              <a:buClr>
                <a:schemeClr val="accent1"/>
              </a:buClr>
              <a:buFont typeface="+mj-lt"/>
              <a:buAutoNum type="arabicPeriod"/>
            </a:pPr>
            <a:r>
              <a:rPr lang="en-US" sz="2000" dirty="0"/>
              <a:t>Create forms which address all leave/absence issues</a:t>
            </a:r>
          </a:p>
          <a:p>
            <a:pPr marL="863600" lvl="2" indent="-349250">
              <a:spcBef>
                <a:spcPts val="1200"/>
              </a:spcBef>
              <a:buClr>
                <a:schemeClr val="accent1"/>
              </a:buClr>
            </a:pPr>
            <a:r>
              <a:rPr lang="en-US" sz="2000" dirty="0"/>
              <a:t>Job descriptions</a:t>
            </a:r>
          </a:p>
          <a:p>
            <a:pPr marL="863600" lvl="2" indent="-349250">
              <a:spcBef>
                <a:spcPts val="1200"/>
              </a:spcBef>
              <a:buClr>
                <a:schemeClr val="accent1"/>
              </a:buClr>
            </a:pPr>
            <a:r>
              <a:rPr lang="en-US" sz="2000" dirty="0"/>
              <a:t>Establish follow-up process</a:t>
            </a:r>
          </a:p>
        </p:txBody>
      </p:sp>
      <p:sp>
        <p:nvSpPr>
          <p:cNvPr id="4" name="Slide Number Placeholder 3"/>
          <p:cNvSpPr>
            <a:spLocks noGrp="1"/>
          </p:cNvSpPr>
          <p:nvPr>
            <p:ph type="sldNum" sz="quarter" idx="12"/>
          </p:nvPr>
        </p:nvSpPr>
        <p:spPr/>
        <p:txBody>
          <a:bodyPr/>
          <a:lstStyle/>
          <a:p>
            <a:fld id="{05A98EA2-2D0E-4175-A099-3F26E360BD6C}" type="slidenum">
              <a:rPr lang="en-US" smtClean="0"/>
              <a:t>93</a:t>
            </a:fld>
            <a:endParaRPr lang="en-US" dirty="0"/>
          </a:p>
        </p:txBody>
      </p:sp>
    </p:spTree>
    <p:extLst>
      <p:ext uri="{BB962C8B-B14F-4D97-AF65-F5344CB8AC3E}">
        <p14:creationId xmlns:p14="http://schemas.microsoft.com/office/powerpoint/2010/main" val="282509422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Best Practices (cont.)</a:t>
            </a:r>
          </a:p>
        </p:txBody>
      </p:sp>
      <p:sp>
        <p:nvSpPr>
          <p:cNvPr id="3" name="Content Placeholder 2"/>
          <p:cNvSpPr>
            <a:spLocks noGrp="1"/>
          </p:cNvSpPr>
          <p:nvPr>
            <p:ph idx="1"/>
          </p:nvPr>
        </p:nvSpPr>
        <p:spPr>
          <a:xfrm>
            <a:off x="361664" y="1752600"/>
            <a:ext cx="8331958" cy="4191000"/>
          </a:xfrm>
        </p:spPr>
        <p:txBody>
          <a:bodyPr>
            <a:normAutofit fontScale="92500"/>
          </a:bodyPr>
          <a:lstStyle/>
          <a:p>
            <a:pPr marL="628650" lvl="1" indent="-514350">
              <a:lnSpc>
                <a:spcPct val="110000"/>
              </a:lnSpc>
              <a:spcBef>
                <a:spcPts val="1200"/>
              </a:spcBef>
              <a:buClr>
                <a:schemeClr val="accent1"/>
              </a:buClr>
              <a:buFont typeface="+mj-lt"/>
              <a:buAutoNum type="arabicPeriod" startAt="4"/>
            </a:pPr>
            <a:r>
              <a:rPr lang="en-US" sz="2600" dirty="0"/>
              <a:t>Centralize call-in and FMLA/Sick Leave processing</a:t>
            </a:r>
          </a:p>
          <a:p>
            <a:pPr marL="1028700" lvl="2" indent="-514350">
              <a:lnSpc>
                <a:spcPct val="110000"/>
              </a:lnSpc>
              <a:spcBef>
                <a:spcPts val="1200"/>
              </a:spcBef>
              <a:buClr>
                <a:schemeClr val="accent1"/>
              </a:buClr>
            </a:pPr>
            <a:r>
              <a:rPr lang="en-US" sz="2200" dirty="0"/>
              <a:t>Call-in obligations </a:t>
            </a:r>
          </a:p>
          <a:p>
            <a:pPr marL="1028700" lvl="2" indent="-514350">
              <a:lnSpc>
                <a:spcPct val="110000"/>
              </a:lnSpc>
              <a:spcBef>
                <a:spcPts val="1200"/>
              </a:spcBef>
              <a:buClr>
                <a:schemeClr val="accent1"/>
              </a:buClr>
            </a:pPr>
            <a:r>
              <a:rPr lang="en-US" sz="2200" dirty="0"/>
              <a:t>Who provides notice</a:t>
            </a:r>
          </a:p>
          <a:p>
            <a:pPr marL="1028700" lvl="2" indent="-514350">
              <a:lnSpc>
                <a:spcPct val="110000"/>
              </a:lnSpc>
              <a:spcBef>
                <a:spcPts val="1200"/>
              </a:spcBef>
              <a:buClr>
                <a:schemeClr val="accent1"/>
              </a:buClr>
            </a:pPr>
            <a:r>
              <a:rPr lang="en-US" sz="2200" dirty="0"/>
              <a:t>Who receives responses</a:t>
            </a:r>
          </a:p>
          <a:p>
            <a:pPr marL="628650" lvl="1" indent="-514350">
              <a:lnSpc>
                <a:spcPct val="110000"/>
              </a:lnSpc>
              <a:spcBef>
                <a:spcPts val="1200"/>
              </a:spcBef>
              <a:buClr>
                <a:schemeClr val="accent1"/>
              </a:buClr>
              <a:buFont typeface="+mj-lt"/>
              <a:buAutoNum type="arabicPeriod" startAt="4"/>
            </a:pPr>
            <a:r>
              <a:rPr lang="en-US" sz="2600" dirty="0"/>
              <a:t>FMLA/Sick Leave processor must also understand the ADA identification and accommodation process </a:t>
            </a:r>
          </a:p>
          <a:p>
            <a:pPr marL="1028700" lvl="2" indent="-514350">
              <a:lnSpc>
                <a:spcPct val="110000"/>
              </a:lnSpc>
              <a:spcBef>
                <a:spcPts val="1200"/>
              </a:spcBef>
              <a:buClr>
                <a:schemeClr val="accent1"/>
              </a:buClr>
            </a:pPr>
            <a:r>
              <a:rPr lang="en-US" sz="2200" dirty="0"/>
              <a:t>When is ADA applicable?</a:t>
            </a:r>
          </a:p>
          <a:p>
            <a:pPr marL="1028700" lvl="2" indent="-514350">
              <a:lnSpc>
                <a:spcPct val="110000"/>
              </a:lnSpc>
              <a:spcBef>
                <a:spcPts val="1200"/>
              </a:spcBef>
              <a:buClr>
                <a:schemeClr val="accent1"/>
              </a:buClr>
            </a:pPr>
            <a:r>
              <a:rPr lang="en-US" sz="2200" dirty="0"/>
              <a:t>This should also be coordinated with workers compensation</a:t>
            </a:r>
          </a:p>
        </p:txBody>
      </p:sp>
      <p:sp>
        <p:nvSpPr>
          <p:cNvPr id="4" name="Slide Number Placeholder 3"/>
          <p:cNvSpPr>
            <a:spLocks noGrp="1"/>
          </p:cNvSpPr>
          <p:nvPr>
            <p:ph type="sldNum" sz="quarter" idx="12"/>
          </p:nvPr>
        </p:nvSpPr>
        <p:spPr/>
        <p:txBody>
          <a:bodyPr/>
          <a:lstStyle/>
          <a:p>
            <a:fld id="{05A98EA2-2D0E-4175-A099-3F26E360BD6C}" type="slidenum">
              <a:rPr lang="en-US" smtClean="0"/>
              <a:t>94</a:t>
            </a:fld>
            <a:endParaRPr lang="en-US" dirty="0"/>
          </a:p>
        </p:txBody>
      </p:sp>
    </p:spTree>
    <p:extLst>
      <p:ext uri="{BB962C8B-B14F-4D97-AF65-F5344CB8AC3E}">
        <p14:creationId xmlns:p14="http://schemas.microsoft.com/office/powerpoint/2010/main" val="80074665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Best Practices (cont.)</a:t>
            </a:r>
          </a:p>
        </p:txBody>
      </p:sp>
      <p:sp>
        <p:nvSpPr>
          <p:cNvPr id="3" name="Content Placeholder 2"/>
          <p:cNvSpPr>
            <a:spLocks noGrp="1"/>
          </p:cNvSpPr>
          <p:nvPr>
            <p:ph idx="1"/>
          </p:nvPr>
        </p:nvSpPr>
        <p:spPr>
          <a:xfrm>
            <a:off x="429903" y="1752600"/>
            <a:ext cx="8304663" cy="4038600"/>
          </a:xfrm>
        </p:spPr>
        <p:txBody>
          <a:bodyPr>
            <a:normAutofit fontScale="85000" lnSpcReduction="20000"/>
          </a:bodyPr>
          <a:lstStyle/>
          <a:p>
            <a:pPr marL="628650" lvl="1" indent="-514350">
              <a:lnSpc>
                <a:spcPct val="120000"/>
              </a:lnSpc>
              <a:spcBef>
                <a:spcPts val="1200"/>
              </a:spcBef>
              <a:buClr>
                <a:schemeClr val="accent1"/>
              </a:buClr>
              <a:buFont typeface="+mj-lt"/>
              <a:buAutoNum type="arabicPeriod" startAt="6"/>
            </a:pPr>
            <a:r>
              <a:rPr lang="en-US" sz="2600" dirty="0"/>
              <a:t>Engage in the interactive process – establish format for analysis and substantiation of need</a:t>
            </a:r>
          </a:p>
          <a:p>
            <a:pPr marL="1028700" lvl="2" indent="-514350">
              <a:lnSpc>
                <a:spcPct val="120000"/>
              </a:lnSpc>
              <a:spcBef>
                <a:spcPts val="1200"/>
              </a:spcBef>
              <a:buClr>
                <a:schemeClr val="accent1"/>
              </a:buClr>
            </a:pPr>
            <a:r>
              <a:rPr lang="en-US" dirty="0"/>
              <a:t>Establish protocol for requesting medical verification</a:t>
            </a:r>
          </a:p>
          <a:p>
            <a:pPr marL="1028700" lvl="2" indent="-514350">
              <a:lnSpc>
                <a:spcPct val="120000"/>
              </a:lnSpc>
              <a:spcBef>
                <a:spcPts val="1200"/>
              </a:spcBef>
              <a:buClr>
                <a:schemeClr val="accent1"/>
              </a:buClr>
            </a:pPr>
            <a:r>
              <a:rPr lang="en-US" dirty="0"/>
              <a:t>Clarification process</a:t>
            </a:r>
          </a:p>
          <a:p>
            <a:pPr marL="628650" lvl="1" indent="-514350">
              <a:lnSpc>
                <a:spcPct val="120000"/>
              </a:lnSpc>
              <a:spcBef>
                <a:spcPts val="1200"/>
              </a:spcBef>
              <a:buClr>
                <a:schemeClr val="accent1"/>
              </a:buClr>
              <a:buFont typeface="+mj-lt"/>
              <a:buAutoNum type="arabicPeriod" startAt="6"/>
            </a:pPr>
            <a:r>
              <a:rPr lang="en-US" sz="2600" dirty="0"/>
              <a:t>Determination Process</a:t>
            </a:r>
          </a:p>
          <a:p>
            <a:pPr marL="1028700" lvl="2" indent="-514350">
              <a:lnSpc>
                <a:spcPct val="120000"/>
              </a:lnSpc>
              <a:spcBef>
                <a:spcPts val="1200"/>
              </a:spcBef>
              <a:buClr>
                <a:schemeClr val="accent1"/>
              </a:buClr>
            </a:pPr>
            <a:r>
              <a:rPr lang="en-US" dirty="0"/>
              <a:t>FMLA</a:t>
            </a:r>
          </a:p>
          <a:p>
            <a:pPr marL="1028700" lvl="2" indent="-514350">
              <a:lnSpc>
                <a:spcPct val="120000"/>
              </a:lnSpc>
              <a:spcBef>
                <a:spcPts val="1200"/>
              </a:spcBef>
              <a:buClr>
                <a:schemeClr val="accent1"/>
              </a:buClr>
            </a:pPr>
            <a:r>
              <a:rPr lang="en-US" dirty="0"/>
              <a:t>ADA</a:t>
            </a:r>
          </a:p>
          <a:p>
            <a:pPr marL="1028700" lvl="2" indent="-514350">
              <a:lnSpc>
                <a:spcPct val="120000"/>
              </a:lnSpc>
              <a:spcBef>
                <a:spcPts val="1200"/>
              </a:spcBef>
              <a:buClr>
                <a:schemeClr val="accent1"/>
              </a:buClr>
            </a:pPr>
            <a:r>
              <a:rPr lang="en-US" dirty="0"/>
              <a:t>Documentation and Notice obligation</a:t>
            </a:r>
          </a:p>
          <a:p>
            <a:pPr marL="1028700" lvl="2" indent="-514350">
              <a:lnSpc>
                <a:spcPct val="120000"/>
              </a:lnSpc>
              <a:spcBef>
                <a:spcPts val="1200"/>
              </a:spcBef>
              <a:buClr>
                <a:schemeClr val="accent1"/>
              </a:buClr>
            </a:pPr>
            <a:r>
              <a:rPr lang="en-US" dirty="0"/>
              <a:t>Medical provider information</a:t>
            </a:r>
          </a:p>
        </p:txBody>
      </p:sp>
      <p:sp>
        <p:nvSpPr>
          <p:cNvPr id="4" name="Slide Number Placeholder 3"/>
          <p:cNvSpPr>
            <a:spLocks noGrp="1"/>
          </p:cNvSpPr>
          <p:nvPr>
            <p:ph type="sldNum" sz="quarter" idx="12"/>
          </p:nvPr>
        </p:nvSpPr>
        <p:spPr/>
        <p:txBody>
          <a:bodyPr/>
          <a:lstStyle/>
          <a:p>
            <a:fld id="{05A98EA2-2D0E-4175-A099-3F26E360BD6C}" type="slidenum">
              <a:rPr lang="en-US" smtClean="0"/>
              <a:t>95</a:t>
            </a:fld>
            <a:endParaRPr lang="en-US" dirty="0"/>
          </a:p>
        </p:txBody>
      </p:sp>
    </p:spTree>
    <p:extLst>
      <p:ext uri="{BB962C8B-B14F-4D97-AF65-F5344CB8AC3E}">
        <p14:creationId xmlns:p14="http://schemas.microsoft.com/office/powerpoint/2010/main" val="163783701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Best Practices (cont.)</a:t>
            </a:r>
          </a:p>
        </p:txBody>
      </p:sp>
      <p:sp>
        <p:nvSpPr>
          <p:cNvPr id="3" name="Content Placeholder 2"/>
          <p:cNvSpPr>
            <a:spLocks noGrp="1"/>
          </p:cNvSpPr>
          <p:nvPr>
            <p:ph idx="1"/>
          </p:nvPr>
        </p:nvSpPr>
        <p:spPr>
          <a:xfrm>
            <a:off x="457200" y="1752600"/>
            <a:ext cx="8345606" cy="4038600"/>
          </a:xfrm>
        </p:spPr>
        <p:txBody>
          <a:bodyPr>
            <a:normAutofit/>
          </a:bodyPr>
          <a:lstStyle/>
          <a:p>
            <a:pPr marL="628650" lvl="1" indent="-514350">
              <a:spcBef>
                <a:spcPts val="1200"/>
              </a:spcBef>
              <a:buClr>
                <a:schemeClr val="accent1"/>
              </a:buClr>
              <a:buFont typeface="+mj-lt"/>
              <a:buAutoNum type="arabicPeriod" startAt="8"/>
            </a:pPr>
            <a:r>
              <a:rPr lang="en-US" sz="2400" dirty="0"/>
              <a:t>Documentation</a:t>
            </a:r>
          </a:p>
          <a:p>
            <a:pPr marL="1028700" lvl="2" indent="-514350">
              <a:spcBef>
                <a:spcPts val="1200"/>
              </a:spcBef>
              <a:buClr>
                <a:schemeClr val="accent1"/>
              </a:buClr>
            </a:pPr>
            <a:r>
              <a:rPr lang="en-US" sz="2000" dirty="0"/>
              <a:t>Eligibility</a:t>
            </a:r>
          </a:p>
          <a:p>
            <a:pPr marL="1028700" lvl="2" indent="-514350">
              <a:spcBef>
                <a:spcPts val="1200"/>
              </a:spcBef>
              <a:buClr>
                <a:schemeClr val="accent1"/>
              </a:buClr>
            </a:pPr>
            <a:r>
              <a:rPr lang="en-US" sz="2000" dirty="0"/>
              <a:t>Grant/denial</a:t>
            </a:r>
          </a:p>
          <a:p>
            <a:pPr marL="1028700" lvl="2" indent="-514350">
              <a:spcBef>
                <a:spcPts val="1200"/>
              </a:spcBef>
              <a:buClr>
                <a:schemeClr val="accent1"/>
              </a:buClr>
            </a:pPr>
            <a:r>
              <a:rPr lang="en-US" sz="2000" dirty="0"/>
              <a:t>Interactive Process – Analysis to conclusion and all medical information</a:t>
            </a:r>
          </a:p>
          <a:p>
            <a:pPr marL="1028700" lvl="2" indent="-514350">
              <a:spcBef>
                <a:spcPts val="1200"/>
              </a:spcBef>
              <a:buClr>
                <a:schemeClr val="accent1"/>
              </a:buClr>
            </a:pPr>
            <a:r>
              <a:rPr lang="en-US" sz="2000" dirty="0"/>
              <a:t>Employee response/participation</a:t>
            </a:r>
          </a:p>
          <a:p>
            <a:pPr marL="628650" lvl="1" indent="-514350">
              <a:spcBef>
                <a:spcPts val="1200"/>
              </a:spcBef>
              <a:buClr>
                <a:schemeClr val="accent1"/>
              </a:buClr>
              <a:buFont typeface="+mj-lt"/>
              <a:buAutoNum type="arabicPeriod" startAt="8"/>
            </a:pPr>
            <a:r>
              <a:rPr lang="en-US" sz="2400" dirty="0"/>
              <a:t>Communications and Accountability</a:t>
            </a:r>
          </a:p>
          <a:p>
            <a:pPr marL="628650" lvl="1" indent="-514350">
              <a:spcBef>
                <a:spcPts val="1200"/>
              </a:spcBef>
              <a:buClr>
                <a:schemeClr val="accent1"/>
              </a:buClr>
              <a:buFont typeface="+mj-lt"/>
              <a:buAutoNum type="arabicPeriod" startAt="8"/>
            </a:pPr>
            <a:r>
              <a:rPr lang="en-US" sz="2400" dirty="0"/>
              <a:t>Post-Mortem and Defense</a:t>
            </a:r>
            <a:endParaRPr lang="en-US" sz="2000" dirty="0"/>
          </a:p>
        </p:txBody>
      </p:sp>
      <p:sp>
        <p:nvSpPr>
          <p:cNvPr id="4" name="Slide Number Placeholder 3"/>
          <p:cNvSpPr>
            <a:spLocks noGrp="1"/>
          </p:cNvSpPr>
          <p:nvPr>
            <p:ph type="sldNum" sz="quarter" idx="12"/>
          </p:nvPr>
        </p:nvSpPr>
        <p:spPr/>
        <p:txBody>
          <a:bodyPr/>
          <a:lstStyle/>
          <a:p>
            <a:fld id="{05A98EA2-2D0E-4175-A099-3F26E360BD6C}" type="slidenum">
              <a:rPr lang="en-US" smtClean="0"/>
              <a:t>96</a:t>
            </a:fld>
            <a:endParaRPr lang="en-US" dirty="0"/>
          </a:p>
        </p:txBody>
      </p:sp>
    </p:spTree>
    <p:extLst>
      <p:ext uri="{BB962C8B-B14F-4D97-AF65-F5344CB8AC3E}">
        <p14:creationId xmlns:p14="http://schemas.microsoft.com/office/powerpoint/2010/main" val="417207823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B3CDD-5A97-4D0F-A43C-9D4721986AB5}"/>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6B955CDD-DC6A-47C1-A10A-1E1B15BE969E}"/>
              </a:ext>
            </a:extLst>
          </p:cNvPr>
          <p:cNvSpPr>
            <a:spLocks noGrp="1"/>
          </p:cNvSpPr>
          <p:nvPr>
            <p:ph idx="1"/>
          </p:nvPr>
        </p:nvSpPr>
        <p:spPr>
          <a:xfrm>
            <a:off x="228600" y="1685582"/>
            <a:ext cx="8763000" cy="3811836"/>
          </a:xfrm>
        </p:spPr>
        <p:txBody>
          <a:bodyPr/>
          <a:lstStyle/>
          <a:p>
            <a:pPr marL="0" indent="0" algn="ctr">
              <a:spcBef>
                <a:spcPts val="0"/>
              </a:spcBef>
              <a:buNone/>
            </a:pPr>
            <a:endParaRPr lang="en-US" sz="2400" dirty="0">
              <a:solidFill>
                <a:schemeClr val="accent2"/>
              </a:solidFill>
            </a:endParaRPr>
          </a:p>
          <a:p>
            <a:pPr marL="114300" indent="0" algn="ctr">
              <a:spcBef>
                <a:spcPts val="1200"/>
              </a:spcBef>
              <a:buNone/>
            </a:pPr>
            <a:r>
              <a:rPr lang="en-US" sz="4400" b="1" dirty="0">
                <a:solidFill>
                  <a:schemeClr val="accent2"/>
                </a:solidFill>
              </a:rPr>
              <a:t>American Rescue Plan</a:t>
            </a:r>
          </a:p>
          <a:p>
            <a:pPr marL="114300" indent="0" algn="ctr">
              <a:spcBef>
                <a:spcPts val="1200"/>
              </a:spcBef>
              <a:buNone/>
            </a:pPr>
            <a:r>
              <a:rPr lang="en-US" sz="4400" b="1" dirty="0">
                <a:solidFill>
                  <a:schemeClr val="accent2"/>
                </a:solidFill>
              </a:rPr>
              <a:t>Act of 2021</a:t>
            </a:r>
          </a:p>
        </p:txBody>
      </p:sp>
      <p:sp>
        <p:nvSpPr>
          <p:cNvPr id="4" name="Slide Number Placeholder 3">
            <a:extLst>
              <a:ext uri="{FF2B5EF4-FFF2-40B4-BE49-F238E27FC236}">
                <a16:creationId xmlns:a16="http://schemas.microsoft.com/office/drawing/2014/main" id="{3A337566-FE09-427C-92E2-04E462C2FD7B}"/>
              </a:ext>
            </a:extLst>
          </p:cNvPr>
          <p:cNvSpPr>
            <a:spLocks noGrp="1"/>
          </p:cNvSpPr>
          <p:nvPr>
            <p:ph type="sldNum" sz="quarter" idx="12"/>
          </p:nvPr>
        </p:nvSpPr>
        <p:spPr/>
        <p:txBody>
          <a:bodyPr/>
          <a:lstStyle/>
          <a:p>
            <a:fld id="{CDCD9867-40A7-4A3D-8A23-F2A7CFEA6BBE}" type="slidenum">
              <a:rPr lang="en-US" smtClean="0"/>
              <a:t>97</a:t>
            </a:fld>
            <a:endParaRPr lang="en-US" dirty="0"/>
          </a:p>
        </p:txBody>
      </p:sp>
    </p:spTree>
    <p:extLst>
      <p:ext uri="{BB962C8B-B14F-4D97-AF65-F5344CB8AC3E}">
        <p14:creationId xmlns:p14="http://schemas.microsoft.com/office/powerpoint/2010/main" val="3896321469"/>
      </p:ext>
    </p:extLst>
  </p:cSld>
  <p:clrMapOvr>
    <a:masterClrMapping/>
  </p:clrMapOvr>
  <p:transition spd="slow"/>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958B2-29D6-4700-9196-697267FAE799}"/>
              </a:ext>
            </a:extLst>
          </p:cNvPr>
          <p:cNvSpPr>
            <a:spLocks noGrp="1"/>
          </p:cNvSpPr>
          <p:nvPr>
            <p:ph type="title"/>
          </p:nvPr>
        </p:nvSpPr>
        <p:spPr/>
        <p:txBody>
          <a:bodyPr/>
          <a:lstStyle/>
          <a:p>
            <a:r>
              <a:rPr lang="en-US" sz="4000" b="1" dirty="0"/>
              <a:t>The Act Addresses</a:t>
            </a:r>
          </a:p>
        </p:txBody>
      </p:sp>
      <p:sp>
        <p:nvSpPr>
          <p:cNvPr id="3" name="Content Placeholder 2">
            <a:extLst>
              <a:ext uri="{FF2B5EF4-FFF2-40B4-BE49-F238E27FC236}">
                <a16:creationId xmlns:a16="http://schemas.microsoft.com/office/drawing/2014/main" id="{2371C0E4-9B12-4700-9945-5D1F5176A0DB}"/>
              </a:ext>
            </a:extLst>
          </p:cNvPr>
          <p:cNvSpPr>
            <a:spLocks noGrp="1"/>
          </p:cNvSpPr>
          <p:nvPr>
            <p:ph idx="1"/>
          </p:nvPr>
        </p:nvSpPr>
        <p:spPr/>
        <p:txBody>
          <a:bodyPr/>
          <a:lstStyle/>
          <a:p>
            <a:pPr marL="514350" indent="-514350">
              <a:spcBef>
                <a:spcPts val="0"/>
              </a:spcBef>
              <a:buFont typeface="+mj-lt"/>
              <a:buAutoNum type="arabicPeriod"/>
            </a:pPr>
            <a:r>
              <a:rPr lang="en-US" dirty="0"/>
              <a:t>Vaccines and testing</a:t>
            </a:r>
          </a:p>
          <a:p>
            <a:pPr marL="514350" indent="-514350">
              <a:spcBef>
                <a:spcPts val="0"/>
              </a:spcBef>
              <a:buFont typeface="+mj-lt"/>
              <a:buAutoNum type="arabicPeriod"/>
            </a:pPr>
            <a:r>
              <a:rPr lang="en-US" dirty="0"/>
              <a:t>State and local governments</a:t>
            </a:r>
          </a:p>
          <a:p>
            <a:pPr marL="514350" indent="-514350">
              <a:spcBef>
                <a:spcPts val="0"/>
              </a:spcBef>
              <a:buFont typeface="+mj-lt"/>
              <a:buAutoNum type="arabicPeriod"/>
            </a:pPr>
            <a:r>
              <a:rPr lang="en-US" dirty="0"/>
              <a:t>Individual Relief</a:t>
            </a:r>
          </a:p>
          <a:p>
            <a:pPr marL="914400" lvl="1" indent="-514350">
              <a:spcBef>
                <a:spcPts val="0"/>
              </a:spcBef>
              <a:buFont typeface="Wingdings" panose="05000000000000000000" pitchFamily="2" charset="2"/>
              <a:buChar char="q"/>
            </a:pPr>
            <a:r>
              <a:rPr lang="en-US" dirty="0"/>
              <a:t>$1,400 rebate</a:t>
            </a:r>
          </a:p>
          <a:p>
            <a:pPr marL="914400" lvl="1" indent="-514350">
              <a:spcBef>
                <a:spcPts val="0"/>
              </a:spcBef>
              <a:buFont typeface="Wingdings" panose="05000000000000000000" pitchFamily="2" charset="2"/>
              <a:buChar char="q"/>
            </a:pPr>
            <a:r>
              <a:rPr lang="en-US" dirty="0"/>
              <a:t>Child tax credit ($3,000/$3,600 under 6)</a:t>
            </a:r>
          </a:p>
          <a:p>
            <a:pPr marL="914400" lvl="1" indent="-514350">
              <a:spcBef>
                <a:spcPts val="0"/>
              </a:spcBef>
              <a:buFont typeface="Wingdings" panose="05000000000000000000" pitchFamily="2" charset="2"/>
              <a:buChar char="q"/>
            </a:pPr>
            <a:r>
              <a:rPr lang="en-US" dirty="0"/>
              <a:t>Earned Income Tax Credit</a:t>
            </a:r>
          </a:p>
          <a:p>
            <a:pPr marL="914400" lvl="1" indent="-514350">
              <a:spcBef>
                <a:spcPts val="0"/>
              </a:spcBef>
              <a:buFont typeface="Wingdings" panose="05000000000000000000" pitchFamily="2" charset="2"/>
              <a:buChar char="q"/>
            </a:pPr>
            <a:r>
              <a:rPr lang="en-US" dirty="0"/>
              <a:t>Unemployment Supplement $300 per week (September 6, 2021)</a:t>
            </a:r>
          </a:p>
          <a:p>
            <a:pPr marL="914400" lvl="1" indent="-514350">
              <a:spcBef>
                <a:spcPts val="0"/>
              </a:spcBef>
              <a:buFont typeface="Wingdings" panose="05000000000000000000" pitchFamily="2" charset="2"/>
              <a:buChar char="q"/>
            </a:pPr>
            <a:r>
              <a:rPr lang="en-US" dirty="0"/>
              <a:t>DCAP $8,000 (one) and $16,000 (two or more)</a:t>
            </a:r>
          </a:p>
        </p:txBody>
      </p:sp>
      <p:sp>
        <p:nvSpPr>
          <p:cNvPr id="4" name="Slide Number Placeholder 3">
            <a:extLst>
              <a:ext uri="{FF2B5EF4-FFF2-40B4-BE49-F238E27FC236}">
                <a16:creationId xmlns:a16="http://schemas.microsoft.com/office/drawing/2014/main" id="{668C0A0A-EAE1-4999-A203-9BCC91B1D113}"/>
              </a:ext>
            </a:extLst>
          </p:cNvPr>
          <p:cNvSpPr>
            <a:spLocks noGrp="1"/>
          </p:cNvSpPr>
          <p:nvPr>
            <p:ph type="sldNum" sz="quarter" idx="12"/>
          </p:nvPr>
        </p:nvSpPr>
        <p:spPr/>
        <p:txBody>
          <a:bodyPr/>
          <a:lstStyle/>
          <a:p>
            <a:fld id="{CDCD9867-40A7-4A3D-8A23-F2A7CFEA6BBE}" type="slidenum">
              <a:rPr lang="en-US" smtClean="0"/>
              <a:t>98</a:t>
            </a:fld>
            <a:endParaRPr lang="en-US" dirty="0"/>
          </a:p>
        </p:txBody>
      </p:sp>
    </p:spTree>
    <p:extLst>
      <p:ext uri="{BB962C8B-B14F-4D97-AF65-F5344CB8AC3E}">
        <p14:creationId xmlns:p14="http://schemas.microsoft.com/office/powerpoint/2010/main" val="4284353098"/>
      </p:ext>
    </p:extLst>
  </p:cSld>
  <p:clrMapOvr>
    <a:masterClrMapping/>
  </p:clrMapOvr>
  <p:transition spd="slow"/>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958B2-29D6-4700-9196-697267FAE799}"/>
              </a:ext>
            </a:extLst>
          </p:cNvPr>
          <p:cNvSpPr>
            <a:spLocks noGrp="1"/>
          </p:cNvSpPr>
          <p:nvPr>
            <p:ph type="title"/>
          </p:nvPr>
        </p:nvSpPr>
        <p:spPr/>
        <p:txBody>
          <a:bodyPr/>
          <a:lstStyle/>
          <a:p>
            <a:r>
              <a:rPr lang="en-US" sz="4000" b="1" dirty="0"/>
              <a:t>The Act Addresses </a:t>
            </a:r>
            <a:r>
              <a:rPr lang="en-US" sz="3200" b="1" dirty="0"/>
              <a:t>(cont.)</a:t>
            </a:r>
            <a:endParaRPr lang="en-US" sz="4000" b="1" dirty="0"/>
          </a:p>
        </p:txBody>
      </p:sp>
      <p:sp>
        <p:nvSpPr>
          <p:cNvPr id="3" name="Content Placeholder 2">
            <a:extLst>
              <a:ext uri="{FF2B5EF4-FFF2-40B4-BE49-F238E27FC236}">
                <a16:creationId xmlns:a16="http://schemas.microsoft.com/office/drawing/2014/main" id="{2371C0E4-9B12-4700-9945-5D1F5176A0DB}"/>
              </a:ext>
            </a:extLst>
          </p:cNvPr>
          <p:cNvSpPr>
            <a:spLocks noGrp="1"/>
          </p:cNvSpPr>
          <p:nvPr>
            <p:ph idx="1"/>
          </p:nvPr>
        </p:nvSpPr>
        <p:spPr/>
        <p:txBody>
          <a:bodyPr/>
          <a:lstStyle/>
          <a:p>
            <a:pPr marL="514350" indent="-514350">
              <a:spcBef>
                <a:spcPts val="0"/>
              </a:spcBef>
              <a:buFont typeface="+mj-lt"/>
              <a:buAutoNum type="arabicPeriod" startAt="4"/>
            </a:pPr>
            <a:r>
              <a:rPr lang="en-US" dirty="0"/>
              <a:t>COBRA</a:t>
            </a:r>
          </a:p>
          <a:p>
            <a:pPr marL="914400" lvl="1" indent="-514350">
              <a:spcBef>
                <a:spcPts val="0"/>
              </a:spcBef>
              <a:buFont typeface="Wingdings" panose="05000000000000000000" pitchFamily="2" charset="2"/>
              <a:buChar char="q"/>
            </a:pPr>
            <a:r>
              <a:rPr lang="en-US" dirty="0"/>
              <a:t>4/1/2021 through 9/30/2021 continue group health plan coverage without paying COBRA premiums</a:t>
            </a:r>
          </a:p>
          <a:p>
            <a:pPr marL="514350" indent="-514350">
              <a:spcBef>
                <a:spcPts val="0"/>
              </a:spcBef>
              <a:buFont typeface="+mj-lt"/>
              <a:buAutoNum type="arabicPeriod" startAt="5"/>
            </a:pPr>
            <a:r>
              <a:rPr lang="en-US" dirty="0"/>
              <a:t>ACA coverage</a:t>
            </a:r>
          </a:p>
          <a:p>
            <a:pPr marL="914400" lvl="1" indent="-514350">
              <a:spcBef>
                <a:spcPts val="0"/>
              </a:spcBef>
              <a:buFont typeface="Wingdings" panose="05000000000000000000" pitchFamily="2" charset="2"/>
              <a:buChar char="q"/>
            </a:pPr>
            <a:r>
              <a:rPr lang="en-US" dirty="0"/>
              <a:t>Exchange coverage through 2022 premium subsidiary</a:t>
            </a:r>
          </a:p>
          <a:p>
            <a:pPr marL="914400" lvl="1" indent="-514350">
              <a:spcBef>
                <a:spcPts val="0"/>
              </a:spcBef>
              <a:buFont typeface="Wingdings" panose="05000000000000000000" pitchFamily="2" charset="2"/>
              <a:buChar char="q"/>
            </a:pPr>
            <a:r>
              <a:rPr lang="en-US" dirty="0"/>
              <a:t>8.5% maximum cost</a:t>
            </a:r>
          </a:p>
        </p:txBody>
      </p:sp>
      <p:sp>
        <p:nvSpPr>
          <p:cNvPr id="4" name="Slide Number Placeholder 3">
            <a:extLst>
              <a:ext uri="{FF2B5EF4-FFF2-40B4-BE49-F238E27FC236}">
                <a16:creationId xmlns:a16="http://schemas.microsoft.com/office/drawing/2014/main" id="{668C0A0A-EAE1-4999-A203-9BCC91B1D113}"/>
              </a:ext>
            </a:extLst>
          </p:cNvPr>
          <p:cNvSpPr>
            <a:spLocks noGrp="1"/>
          </p:cNvSpPr>
          <p:nvPr>
            <p:ph type="sldNum" sz="quarter" idx="12"/>
          </p:nvPr>
        </p:nvSpPr>
        <p:spPr/>
        <p:txBody>
          <a:bodyPr/>
          <a:lstStyle/>
          <a:p>
            <a:fld id="{CDCD9867-40A7-4A3D-8A23-F2A7CFEA6BBE}" type="slidenum">
              <a:rPr lang="en-US" smtClean="0"/>
              <a:t>99</a:t>
            </a:fld>
            <a:endParaRPr lang="en-US" dirty="0"/>
          </a:p>
        </p:txBody>
      </p:sp>
    </p:spTree>
    <p:extLst>
      <p:ext uri="{BB962C8B-B14F-4D97-AF65-F5344CB8AC3E}">
        <p14:creationId xmlns:p14="http://schemas.microsoft.com/office/powerpoint/2010/main" val="3601267954"/>
      </p:ext>
    </p:extLst>
  </p:cSld>
  <p:clrMapOvr>
    <a:masterClrMapping/>
  </p:clrMapOvr>
  <p:transition spd="slow"/>
</p:sld>
</file>

<file path=ppt/theme/theme1.xml><?xml version="1.0" encoding="utf-8"?>
<a:theme xmlns:a="http://schemas.openxmlformats.org/drawingml/2006/main" name="vBR Gray Outline Milw">
  <a:themeElements>
    <a:clrScheme name="von briesen 15">
      <a:dk1>
        <a:srgbClr val="000000"/>
      </a:dk1>
      <a:lt1>
        <a:srgbClr val="B2B2B2"/>
      </a:lt1>
      <a:dk2>
        <a:srgbClr val="000000"/>
      </a:dk2>
      <a:lt2>
        <a:srgbClr val="808080"/>
      </a:lt2>
      <a:accent1>
        <a:srgbClr val="292929"/>
      </a:accent1>
      <a:accent2>
        <a:srgbClr val="D4782C"/>
      </a:accent2>
      <a:accent3>
        <a:srgbClr val="D5D5D5"/>
      </a:accent3>
      <a:accent4>
        <a:srgbClr val="000000"/>
      </a:accent4>
      <a:accent5>
        <a:srgbClr val="ACACAC"/>
      </a:accent5>
      <a:accent6>
        <a:srgbClr val="C06C27"/>
      </a:accent6>
      <a:hlink>
        <a:srgbClr val="D4782C"/>
      </a:hlink>
      <a:folHlink>
        <a:srgbClr val="99CC00"/>
      </a:folHlink>
    </a:clrScheme>
    <a:fontScheme name="von briese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on bries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on briese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on briese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on briese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on briese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on briese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on briese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on briese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on briese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on briese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on briese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on briese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von briesen 13">
        <a:dk1>
          <a:srgbClr val="000000"/>
        </a:dk1>
        <a:lt1>
          <a:srgbClr val="B2B2B2"/>
        </a:lt1>
        <a:dk2>
          <a:srgbClr val="000000"/>
        </a:dk2>
        <a:lt2>
          <a:srgbClr val="808080"/>
        </a:lt2>
        <a:accent1>
          <a:srgbClr val="292929"/>
        </a:accent1>
        <a:accent2>
          <a:srgbClr val="D26432"/>
        </a:accent2>
        <a:accent3>
          <a:srgbClr val="D5D5D5"/>
        </a:accent3>
        <a:accent4>
          <a:srgbClr val="000000"/>
        </a:accent4>
        <a:accent5>
          <a:srgbClr val="ACACAC"/>
        </a:accent5>
        <a:accent6>
          <a:srgbClr val="BE5A2C"/>
        </a:accent6>
        <a:hlink>
          <a:srgbClr val="D26432"/>
        </a:hlink>
        <a:folHlink>
          <a:srgbClr val="99CC00"/>
        </a:folHlink>
      </a:clrScheme>
      <a:clrMap bg1="lt1" tx1="dk1" bg2="lt2" tx2="dk2" accent1="accent1" accent2="accent2" accent3="accent3" accent4="accent4" accent5="accent5" accent6="accent6" hlink="hlink" folHlink="folHlink"/>
    </a:extraClrScheme>
    <a:extraClrScheme>
      <a:clrScheme name="von briesen 14">
        <a:dk1>
          <a:srgbClr val="000000"/>
        </a:dk1>
        <a:lt1>
          <a:srgbClr val="B2B2B2"/>
        </a:lt1>
        <a:dk2>
          <a:srgbClr val="000000"/>
        </a:dk2>
        <a:lt2>
          <a:srgbClr val="808080"/>
        </a:lt2>
        <a:accent1>
          <a:srgbClr val="292929"/>
        </a:accent1>
        <a:accent2>
          <a:srgbClr val="D48332"/>
        </a:accent2>
        <a:accent3>
          <a:srgbClr val="D5D5D5"/>
        </a:accent3>
        <a:accent4>
          <a:srgbClr val="000000"/>
        </a:accent4>
        <a:accent5>
          <a:srgbClr val="ACACAC"/>
        </a:accent5>
        <a:accent6>
          <a:srgbClr val="C0762C"/>
        </a:accent6>
        <a:hlink>
          <a:srgbClr val="D48230"/>
        </a:hlink>
        <a:folHlink>
          <a:srgbClr val="99CC00"/>
        </a:folHlink>
      </a:clrScheme>
      <a:clrMap bg1="lt1" tx1="dk1" bg2="lt2" tx2="dk2" accent1="accent1" accent2="accent2" accent3="accent3" accent4="accent4" accent5="accent5" accent6="accent6" hlink="hlink" folHlink="folHlink"/>
    </a:extraClrScheme>
    <a:extraClrScheme>
      <a:clrScheme name="von briesen 15">
        <a:dk1>
          <a:srgbClr val="000000"/>
        </a:dk1>
        <a:lt1>
          <a:srgbClr val="B2B2B2"/>
        </a:lt1>
        <a:dk2>
          <a:srgbClr val="000000"/>
        </a:dk2>
        <a:lt2>
          <a:srgbClr val="808080"/>
        </a:lt2>
        <a:accent1>
          <a:srgbClr val="292929"/>
        </a:accent1>
        <a:accent2>
          <a:srgbClr val="D4782C"/>
        </a:accent2>
        <a:accent3>
          <a:srgbClr val="D5D5D5"/>
        </a:accent3>
        <a:accent4>
          <a:srgbClr val="000000"/>
        </a:accent4>
        <a:accent5>
          <a:srgbClr val="ACACAC"/>
        </a:accent5>
        <a:accent6>
          <a:srgbClr val="C06C27"/>
        </a:accent6>
        <a:hlink>
          <a:srgbClr val="D4782C"/>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873</TotalTime>
  <Words>6791</Words>
  <Application>Microsoft Office PowerPoint</Application>
  <PresentationFormat>On-screen Show (4:3)</PresentationFormat>
  <Paragraphs>839</Paragraphs>
  <Slides>110</Slides>
  <Notes>44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110</vt:i4>
      </vt:variant>
    </vt:vector>
  </HeadingPairs>
  <TitlesOfParts>
    <vt:vector size="117" baseType="lpstr">
      <vt:lpstr>Arial</vt:lpstr>
      <vt:lpstr>Calibri</vt:lpstr>
      <vt:lpstr>Courier New</vt:lpstr>
      <vt:lpstr>Times New Roman</vt:lpstr>
      <vt:lpstr>Trebuchet MS</vt:lpstr>
      <vt:lpstr>Wingdings</vt:lpstr>
      <vt:lpstr>vBR Gray Outline Milw</vt:lpstr>
      <vt:lpstr> Fox Valley SHRM  Labor and Employment Update March 2021 </vt:lpstr>
      <vt:lpstr>Topics for Discussion</vt:lpstr>
      <vt:lpstr> </vt:lpstr>
      <vt:lpstr>Wage and Hour Laws Generally Govern</vt:lpstr>
      <vt:lpstr>Wage and Hour Class Actions</vt:lpstr>
      <vt:lpstr>Minimum Wage and Overtime Pay</vt:lpstr>
      <vt:lpstr>Exempt vs. Nonexempt Status</vt:lpstr>
      <vt:lpstr>Exempt Employees</vt:lpstr>
      <vt:lpstr>Salary Basis Test</vt:lpstr>
      <vt:lpstr>Duties Test</vt:lpstr>
      <vt:lpstr>Duties Test: Executive Employees</vt:lpstr>
      <vt:lpstr>Duties Test: Administrative Employees</vt:lpstr>
      <vt:lpstr>Duties Test: Learned Professionals</vt:lpstr>
      <vt:lpstr>Duties Test: Creative Professionals</vt:lpstr>
      <vt:lpstr>Duties Test: Computer Professionals</vt:lpstr>
      <vt:lpstr>Duties Test: Highly Compensated Employees</vt:lpstr>
      <vt:lpstr>Duties Test: Outside Sales Employees</vt:lpstr>
      <vt:lpstr>Compensable Time</vt:lpstr>
      <vt:lpstr>Calculating Overtime</vt:lpstr>
      <vt:lpstr>Calculating Overtime (cont.)</vt:lpstr>
      <vt:lpstr>Calculating Overtime (cont.)</vt:lpstr>
      <vt:lpstr>Supervisors' Responsibilities Under the FLSA</vt:lpstr>
      <vt:lpstr>Employees “Suffered or Permitted” to Work</vt:lpstr>
      <vt:lpstr>Meal and Rest Periods</vt:lpstr>
      <vt:lpstr>Joint Employment</vt:lpstr>
      <vt:lpstr>Joint Employer Rules – USDOL (FLSA)</vt:lpstr>
      <vt:lpstr>What Does This Mean For Business? </vt:lpstr>
      <vt:lpstr> </vt:lpstr>
      <vt:lpstr>Introduction</vt:lpstr>
      <vt:lpstr>Agenda</vt:lpstr>
      <vt:lpstr>Eliminate State Right-to-Work Laws</vt:lpstr>
      <vt:lpstr>Loss of Permanent Replacement Rights</vt:lpstr>
      <vt:lpstr>Secondary Strikes and Boycotts</vt:lpstr>
      <vt:lpstr>Independent Contractors</vt:lpstr>
      <vt:lpstr>Front Line Supervisors</vt:lpstr>
      <vt:lpstr>Joint Employer</vt:lpstr>
      <vt:lpstr>CBAs Imposed via Binding Arbitration</vt:lpstr>
      <vt:lpstr>New Organizing Campaign and Election Rules</vt:lpstr>
      <vt:lpstr>Mandatory Arbitration and Email</vt:lpstr>
      <vt:lpstr>Expanded Damages &amp; Penalties</vt:lpstr>
      <vt:lpstr> </vt:lpstr>
      <vt:lpstr>Investment Management  by Plan Fiduciaries</vt:lpstr>
      <vt:lpstr>Management of Plan Assets</vt:lpstr>
      <vt:lpstr>Investment Manager</vt:lpstr>
      <vt:lpstr>Investment Manager (cont.)</vt:lpstr>
      <vt:lpstr>Investment Advisor</vt:lpstr>
      <vt:lpstr>Advisor v. Manager</vt:lpstr>
      <vt:lpstr>Fiduciary Duties</vt:lpstr>
      <vt:lpstr>Duty of Prudence</vt:lpstr>
      <vt:lpstr>Duty of Prudence (cont.)</vt:lpstr>
      <vt:lpstr>Statement of Investment Policy</vt:lpstr>
      <vt:lpstr>Statement of Investment Policy</vt:lpstr>
      <vt:lpstr>Participant Disclosures </vt:lpstr>
      <vt:lpstr>Participant Disclosure </vt:lpstr>
      <vt:lpstr>Fiduciary Liability</vt:lpstr>
      <vt:lpstr>Limiting Fiduciary Liability</vt:lpstr>
      <vt:lpstr> </vt:lpstr>
      <vt:lpstr>ADA Obligations</vt:lpstr>
      <vt:lpstr>ADA Obligations</vt:lpstr>
      <vt:lpstr>Substantially Limits</vt:lpstr>
      <vt:lpstr>Expanded Definition of  “Physical Impairment”</vt:lpstr>
      <vt:lpstr>Accommodation Generally</vt:lpstr>
      <vt:lpstr>Interactive Process </vt:lpstr>
      <vt:lpstr>FMLA/Clemency and Forbearance</vt:lpstr>
      <vt:lpstr>Attiogbe-Tay v. Southeast Rolling Hills, LLC (D. Minn. 2013)</vt:lpstr>
      <vt:lpstr>Attiogbe-Tay v. Southeast Rolling Hills, LLC</vt:lpstr>
      <vt:lpstr>Considerations</vt:lpstr>
      <vt:lpstr>Proving an Undue Hardship</vt:lpstr>
      <vt:lpstr> </vt:lpstr>
      <vt:lpstr>Why Can Leave Be Taken?</vt:lpstr>
      <vt:lpstr>Why Can Leave Be Taken?</vt:lpstr>
      <vt:lpstr>What is a Serious Health Condition?</vt:lpstr>
      <vt:lpstr>What Can I Ask to Determine if a  Serious Health Condition Exists? </vt:lpstr>
      <vt:lpstr>Why is this Important?</vt:lpstr>
      <vt:lpstr>Danger: Damages Possibility</vt:lpstr>
      <vt:lpstr>But FMLA is just time off without pay,  it doesn’t apply to anything else.</vt:lpstr>
      <vt:lpstr>Balancing the Legal Obligations</vt:lpstr>
      <vt:lpstr>Statistics</vt:lpstr>
      <vt:lpstr>Scenario 1 – The Request</vt:lpstr>
      <vt:lpstr>Intermittent and Reduced Leave  Schedule Leave</vt:lpstr>
      <vt:lpstr>Scenario 2 – Intermittent and  Reduced Leave Schedule Absences</vt:lpstr>
      <vt:lpstr>Scenario 2 – Intermittent and  Reduced Leave Schedule Absences (cont.)</vt:lpstr>
      <vt:lpstr>Keys for an Effective Policy</vt:lpstr>
      <vt:lpstr>Notice to Employer</vt:lpstr>
      <vt:lpstr>Notice to Employer (cont.)</vt:lpstr>
      <vt:lpstr>Notice to Employer (cont.)</vt:lpstr>
      <vt:lpstr>Notice to Employee</vt:lpstr>
      <vt:lpstr>Notice to Employee (cont.)</vt:lpstr>
      <vt:lpstr>Return to Work</vt:lpstr>
      <vt:lpstr>Reduced Leave Schedule and  Work Related Injuries</vt:lpstr>
      <vt:lpstr>Scenario 3 – FMLA/ADA Interface</vt:lpstr>
      <vt:lpstr>Scenario 3 – FMLA/ADA Interface (cont.)</vt:lpstr>
      <vt:lpstr>Best Practices</vt:lpstr>
      <vt:lpstr>Best Practices (cont.)</vt:lpstr>
      <vt:lpstr>Best Practices (cont.)</vt:lpstr>
      <vt:lpstr>Best Practices (cont.)</vt:lpstr>
      <vt:lpstr> </vt:lpstr>
      <vt:lpstr>The Act Addresses</vt:lpstr>
      <vt:lpstr>The Act Addresses (cont.)</vt:lpstr>
      <vt:lpstr>The Act Addresses (cont.)</vt:lpstr>
      <vt:lpstr>The Act Addresses (cont.)</vt:lpstr>
      <vt:lpstr>Employer Action Points</vt:lpstr>
      <vt:lpstr> </vt:lpstr>
      <vt:lpstr>Effect on the Workplace</vt:lpstr>
      <vt:lpstr>Pandemic Policy</vt:lpstr>
      <vt:lpstr>Coronavirus &amp; FMLA Leave</vt:lpstr>
      <vt:lpstr>Additional Concerns</vt:lpstr>
      <vt:lpstr>Key Take Aways</vt:lpstr>
      <vt:lpstr>Questions?</vt:lpstr>
      <vt:lpstr>PowerPoint Presentation</vt:lpstr>
    </vt:vector>
  </TitlesOfParts>
  <Company>von Briesen &amp; Roper, 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(FMLA Training)   June 26, 2019</dc:title>
  <dc:creator>Zachary J. Flood</dc:creator>
  <cp:lastModifiedBy>Elaine Ruh</cp:lastModifiedBy>
  <cp:revision>205</cp:revision>
  <cp:lastPrinted>2021-03-15T16:43:54Z</cp:lastPrinted>
  <dcterms:created xsi:type="dcterms:W3CDTF">2019-06-13T19:22:12Z</dcterms:created>
  <dcterms:modified xsi:type="dcterms:W3CDTF">2021-03-15T17:52:20Z</dcterms:modified>
</cp:coreProperties>
</file>